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3" r:id="rId2"/>
    <p:sldId id="256" r:id="rId3"/>
    <p:sldId id="257" r:id="rId4"/>
    <p:sldId id="258" r:id="rId5"/>
    <p:sldId id="259" r:id="rId6"/>
    <p:sldId id="271" r:id="rId7"/>
    <p:sldId id="260" r:id="rId8"/>
    <p:sldId id="261" r:id="rId9"/>
    <p:sldId id="262" r:id="rId10"/>
    <p:sldId id="263" r:id="rId11"/>
    <p:sldId id="264" r:id="rId12"/>
    <p:sldId id="265" r:id="rId13"/>
    <p:sldId id="266" r:id="rId14"/>
    <p:sldId id="267" r:id="rId15"/>
    <p:sldId id="268" r:id="rId16"/>
    <p:sldId id="269" r:id="rId17"/>
    <p:sldId id="274" r:id="rId18"/>
    <p:sldId id="270" r:id="rId19"/>
    <p:sldId id="272" r:id="rId20"/>
  </p:sldIdLst>
  <p:sldSz cx="12192000" cy="6858000"/>
  <p:notesSz cx="9144000" cy="6858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4F9C94-3A37-4879-BFD8-5AA7B08293DF}" v="2" dt="2025-11-14T08:05:26.8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15" autoAdjust="0"/>
    <p:restoredTop sz="94660"/>
  </p:normalViewPr>
  <p:slideViewPr>
    <p:cSldViewPr snapToGrid="0">
      <p:cViewPr varScale="1">
        <p:scale>
          <a:sx n="95" d="100"/>
          <a:sy n="95" d="100"/>
        </p:scale>
        <p:origin x="7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oshio watanabe" userId="4f88620549a6431d" providerId="LiveId" clId="{D3FB2915-F214-441F-81A9-6EB469C4A5D7}"/>
    <pc:docChg chg="custSel addSld delSld modSld">
      <pc:chgData name="yoshio watanabe" userId="4f88620549a6431d" providerId="LiveId" clId="{D3FB2915-F214-441F-81A9-6EB469C4A5D7}" dt="2025-11-14T08:05:07.476" v="57" actId="47"/>
      <pc:docMkLst>
        <pc:docMk/>
      </pc:docMkLst>
      <pc:sldChg chg="modSp mod">
        <pc:chgData name="yoshio watanabe" userId="4f88620549a6431d" providerId="LiveId" clId="{D3FB2915-F214-441F-81A9-6EB469C4A5D7}" dt="2025-11-14T07:38:28.185" v="4" actId="13926"/>
        <pc:sldMkLst>
          <pc:docMk/>
          <pc:sldMk cId="2036248068" sldId="259"/>
        </pc:sldMkLst>
        <pc:spChg chg="mod">
          <ac:chgData name="yoshio watanabe" userId="4f88620549a6431d" providerId="LiveId" clId="{D3FB2915-F214-441F-81A9-6EB469C4A5D7}" dt="2025-11-14T07:38:28.185" v="4" actId="13926"/>
          <ac:spMkLst>
            <pc:docMk/>
            <pc:sldMk cId="2036248068" sldId="259"/>
            <ac:spMk id="3" creationId="{F53D1620-99CC-6275-1135-C73101D494E1}"/>
          </ac:spMkLst>
        </pc:spChg>
      </pc:sldChg>
      <pc:sldChg chg="modSp mod">
        <pc:chgData name="yoshio watanabe" userId="4f88620549a6431d" providerId="LiveId" clId="{D3FB2915-F214-441F-81A9-6EB469C4A5D7}" dt="2025-11-14T07:42:15.494" v="9" actId="27636"/>
        <pc:sldMkLst>
          <pc:docMk/>
          <pc:sldMk cId="1617137493" sldId="261"/>
        </pc:sldMkLst>
        <pc:spChg chg="mod">
          <ac:chgData name="yoshio watanabe" userId="4f88620549a6431d" providerId="LiveId" clId="{D3FB2915-F214-441F-81A9-6EB469C4A5D7}" dt="2025-11-14T07:42:15.494" v="9" actId="27636"/>
          <ac:spMkLst>
            <pc:docMk/>
            <pc:sldMk cId="1617137493" sldId="261"/>
            <ac:spMk id="3" creationId="{90ADECD9-2E20-A791-5980-63C9387895F7}"/>
          </ac:spMkLst>
        </pc:spChg>
      </pc:sldChg>
      <pc:sldChg chg="modSp mod">
        <pc:chgData name="yoshio watanabe" userId="4f88620549a6431d" providerId="LiveId" clId="{D3FB2915-F214-441F-81A9-6EB469C4A5D7}" dt="2025-11-14T01:25:55.292" v="3" actId="20577"/>
        <pc:sldMkLst>
          <pc:docMk/>
          <pc:sldMk cId="3769474398" sldId="263"/>
        </pc:sldMkLst>
        <pc:spChg chg="mod">
          <ac:chgData name="yoshio watanabe" userId="4f88620549a6431d" providerId="LiveId" clId="{D3FB2915-F214-441F-81A9-6EB469C4A5D7}" dt="2025-11-14T01:25:55.292" v="3" actId="20577"/>
          <ac:spMkLst>
            <pc:docMk/>
            <pc:sldMk cId="3769474398" sldId="263"/>
            <ac:spMk id="2" creationId="{780209AA-6D7E-BAEA-8592-9D2F23A1E141}"/>
          </ac:spMkLst>
        </pc:spChg>
      </pc:sldChg>
      <pc:sldChg chg="modSp mod">
        <pc:chgData name="yoshio watanabe" userId="4f88620549a6431d" providerId="LiveId" clId="{D3FB2915-F214-441F-81A9-6EB469C4A5D7}" dt="2025-11-14T07:43:38.388" v="10" actId="207"/>
        <pc:sldMkLst>
          <pc:docMk/>
          <pc:sldMk cId="2701399383" sldId="265"/>
        </pc:sldMkLst>
        <pc:spChg chg="mod">
          <ac:chgData name="yoshio watanabe" userId="4f88620549a6431d" providerId="LiveId" clId="{D3FB2915-F214-441F-81A9-6EB469C4A5D7}" dt="2025-11-14T07:43:38.388" v="10" actId="207"/>
          <ac:spMkLst>
            <pc:docMk/>
            <pc:sldMk cId="2701399383" sldId="265"/>
            <ac:spMk id="3" creationId="{C8FC4439-130E-9DE6-37E6-B93D0C521950}"/>
          </ac:spMkLst>
        </pc:spChg>
      </pc:sldChg>
      <pc:sldChg chg="modSp mod">
        <pc:chgData name="yoshio watanabe" userId="4f88620549a6431d" providerId="LiveId" clId="{D3FB2915-F214-441F-81A9-6EB469C4A5D7}" dt="2025-11-14T07:44:59.201" v="19" actId="20577"/>
        <pc:sldMkLst>
          <pc:docMk/>
          <pc:sldMk cId="1822264633" sldId="268"/>
        </pc:sldMkLst>
        <pc:spChg chg="mod">
          <ac:chgData name="yoshio watanabe" userId="4f88620549a6431d" providerId="LiveId" clId="{D3FB2915-F214-441F-81A9-6EB469C4A5D7}" dt="2025-11-14T07:44:59.201" v="19" actId="20577"/>
          <ac:spMkLst>
            <pc:docMk/>
            <pc:sldMk cId="1822264633" sldId="268"/>
            <ac:spMk id="3" creationId="{A922BAFA-A97C-E873-A751-55DD171CC0C4}"/>
          </ac:spMkLst>
        </pc:spChg>
      </pc:sldChg>
      <pc:sldChg chg="modSp mod">
        <pc:chgData name="yoshio watanabe" userId="4f88620549a6431d" providerId="LiveId" clId="{D3FB2915-F214-441F-81A9-6EB469C4A5D7}" dt="2025-11-14T07:47:58.484" v="54" actId="403"/>
        <pc:sldMkLst>
          <pc:docMk/>
          <pc:sldMk cId="1482269498" sldId="272"/>
        </pc:sldMkLst>
        <pc:spChg chg="mod">
          <ac:chgData name="yoshio watanabe" userId="4f88620549a6431d" providerId="LiveId" clId="{D3FB2915-F214-441F-81A9-6EB469C4A5D7}" dt="2025-11-14T07:47:53.134" v="52" actId="1076"/>
          <ac:spMkLst>
            <pc:docMk/>
            <pc:sldMk cId="1482269498" sldId="272"/>
            <ac:spMk id="4" creationId="{6A42D043-5B13-F7A1-A3E2-84DCCD87A97A}"/>
          </ac:spMkLst>
        </pc:spChg>
        <pc:spChg chg="mod">
          <ac:chgData name="yoshio watanabe" userId="4f88620549a6431d" providerId="LiveId" clId="{D3FB2915-F214-441F-81A9-6EB469C4A5D7}" dt="2025-11-14T07:47:58.484" v="54" actId="403"/>
          <ac:spMkLst>
            <pc:docMk/>
            <pc:sldMk cId="1482269498" sldId="272"/>
            <ac:spMk id="5" creationId="{CD0CE716-485A-3917-F857-7DC5F96F855F}"/>
          </ac:spMkLst>
        </pc:spChg>
      </pc:sldChg>
      <pc:sldChg chg="addSp delSp modSp new mod modClrScheme chgLayout">
        <pc:chgData name="yoshio watanabe" userId="4f88620549a6431d" providerId="LiveId" clId="{D3FB2915-F214-441F-81A9-6EB469C4A5D7}" dt="2025-11-14T07:46:39.185" v="50" actId="403"/>
        <pc:sldMkLst>
          <pc:docMk/>
          <pc:sldMk cId="99271359" sldId="274"/>
        </pc:sldMkLst>
        <pc:spChg chg="del mod ord">
          <ac:chgData name="yoshio watanabe" userId="4f88620549a6431d" providerId="LiveId" clId="{D3FB2915-F214-441F-81A9-6EB469C4A5D7}" dt="2025-11-14T07:46:17.334" v="21" actId="700"/>
          <ac:spMkLst>
            <pc:docMk/>
            <pc:sldMk cId="99271359" sldId="274"/>
            <ac:spMk id="2" creationId="{A91D51DA-5090-7EE1-E166-2F29ECDFADD7}"/>
          </ac:spMkLst>
        </pc:spChg>
        <pc:spChg chg="del mod ord">
          <ac:chgData name="yoshio watanabe" userId="4f88620549a6431d" providerId="LiveId" clId="{D3FB2915-F214-441F-81A9-6EB469C4A5D7}" dt="2025-11-14T07:46:17.334" v="21" actId="700"/>
          <ac:spMkLst>
            <pc:docMk/>
            <pc:sldMk cId="99271359" sldId="274"/>
            <ac:spMk id="3" creationId="{723FDAFA-6985-0A5C-0E73-D0DE5C3C3139}"/>
          </ac:spMkLst>
        </pc:spChg>
        <pc:spChg chg="add mod ord">
          <ac:chgData name="yoshio watanabe" userId="4f88620549a6431d" providerId="LiveId" clId="{D3FB2915-F214-441F-81A9-6EB469C4A5D7}" dt="2025-11-14T07:46:39.185" v="50" actId="403"/>
          <ac:spMkLst>
            <pc:docMk/>
            <pc:sldMk cId="99271359" sldId="274"/>
            <ac:spMk id="4" creationId="{6845C3FD-8F5B-CE68-F40C-8272C65A8083}"/>
          </ac:spMkLst>
        </pc:spChg>
        <pc:spChg chg="add mod ord">
          <ac:chgData name="yoshio watanabe" userId="4f88620549a6431d" providerId="LiveId" clId="{D3FB2915-F214-441F-81A9-6EB469C4A5D7}" dt="2025-11-14T07:46:17.334" v="21" actId="700"/>
          <ac:spMkLst>
            <pc:docMk/>
            <pc:sldMk cId="99271359" sldId="274"/>
            <ac:spMk id="5" creationId="{C2DF052C-6C88-988A-AFCC-68923580ED55}"/>
          </ac:spMkLst>
        </pc:spChg>
      </pc:sldChg>
      <pc:sldChg chg="addSp new del mod">
        <pc:chgData name="yoshio watanabe" userId="4f88620549a6431d" providerId="LiveId" clId="{D3FB2915-F214-441F-81A9-6EB469C4A5D7}" dt="2025-11-14T08:05:07.476" v="57" actId="47"/>
        <pc:sldMkLst>
          <pc:docMk/>
          <pc:sldMk cId="1596750002" sldId="275"/>
        </pc:sldMkLst>
        <pc:spChg chg="add">
          <ac:chgData name="yoshio watanabe" userId="4f88620549a6431d" providerId="LiveId" clId="{D3FB2915-F214-441F-81A9-6EB469C4A5D7}" dt="2025-11-14T07:52:06.439" v="56" actId="22"/>
          <ac:spMkLst>
            <pc:docMk/>
            <pc:sldMk cId="1596750002" sldId="275"/>
            <ac:spMk id="5" creationId="{E67AB129-625F-8CAC-D824-1E0D4B8E7308}"/>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1164DD-0E29-39AA-4F43-1A4E3100538C}"/>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DC9CF952-0F24-249F-82EA-05F1266712D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A34A71F6-4668-0AB6-42F3-FE6E0E21B015}"/>
              </a:ext>
            </a:extLst>
          </p:cNvPr>
          <p:cNvSpPr>
            <a:spLocks noGrp="1"/>
          </p:cNvSpPr>
          <p:nvPr>
            <p:ph type="dt" sz="half" idx="10"/>
          </p:nvPr>
        </p:nvSpPr>
        <p:spPr/>
        <p:txBody>
          <a:bodyPr/>
          <a:lstStyle/>
          <a:p>
            <a:fld id="{12D9D801-4BDB-496A-9297-0607BB3B6C85}" type="datetimeFigureOut">
              <a:rPr kumimoji="1" lang="ja-JP" altLang="en-US" smtClean="0"/>
              <a:t>2025/11/15</a:t>
            </a:fld>
            <a:endParaRPr kumimoji="1" lang="ja-JP" altLang="en-US"/>
          </a:p>
        </p:txBody>
      </p:sp>
      <p:sp>
        <p:nvSpPr>
          <p:cNvPr id="5" name="フッター プレースホルダー 4">
            <a:extLst>
              <a:ext uri="{FF2B5EF4-FFF2-40B4-BE49-F238E27FC236}">
                <a16:creationId xmlns:a16="http://schemas.microsoft.com/office/drawing/2014/main" id="{4CAA21D8-AB24-BD19-6CB3-8F91453EC56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108F3B8-DC81-E470-242D-ADA32E18F57B}"/>
              </a:ext>
            </a:extLst>
          </p:cNvPr>
          <p:cNvSpPr>
            <a:spLocks noGrp="1"/>
          </p:cNvSpPr>
          <p:nvPr>
            <p:ph type="sldNum" sz="quarter" idx="12"/>
          </p:nvPr>
        </p:nvSpPr>
        <p:spPr/>
        <p:txBody>
          <a:bodyPr/>
          <a:lstStyle/>
          <a:p>
            <a:fld id="{DC9304E6-3C61-4963-B51A-C664069C4334}" type="slidenum">
              <a:rPr kumimoji="1" lang="ja-JP" altLang="en-US" smtClean="0"/>
              <a:t>‹#›</a:t>
            </a:fld>
            <a:endParaRPr kumimoji="1" lang="ja-JP" altLang="en-US"/>
          </a:p>
        </p:txBody>
      </p:sp>
    </p:spTree>
    <p:extLst>
      <p:ext uri="{BB962C8B-B14F-4D97-AF65-F5344CB8AC3E}">
        <p14:creationId xmlns:p14="http://schemas.microsoft.com/office/powerpoint/2010/main" val="7006220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A7C5EE-B655-9BCB-3BD3-BE0B04F3FFA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827DADD-4B73-EB49-528C-D96CBF1D2AE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ABC59A4-A152-80B6-2AD4-9E0E90AD819F}"/>
              </a:ext>
            </a:extLst>
          </p:cNvPr>
          <p:cNvSpPr>
            <a:spLocks noGrp="1"/>
          </p:cNvSpPr>
          <p:nvPr>
            <p:ph type="dt" sz="half" idx="10"/>
          </p:nvPr>
        </p:nvSpPr>
        <p:spPr/>
        <p:txBody>
          <a:bodyPr/>
          <a:lstStyle/>
          <a:p>
            <a:fld id="{12D9D801-4BDB-496A-9297-0607BB3B6C85}" type="datetimeFigureOut">
              <a:rPr kumimoji="1" lang="ja-JP" altLang="en-US" smtClean="0"/>
              <a:t>2025/11/15</a:t>
            </a:fld>
            <a:endParaRPr kumimoji="1" lang="ja-JP" altLang="en-US"/>
          </a:p>
        </p:txBody>
      </p:sp>
      <p:sp>
        <p:nvSpPr>
          <p:cNvPr id="5" name="フッター プレースホルダー 4">
            <a:extLst>
              <a:ext uri="{FF2B5EF4-FFF2-40B4-BE49-F238E27FC236}">
                <a16:creationId xmlns:a16="http://schemas.microsoft.com/office/drawing/2014/main" id="{8EFDB70A-19C0-B38C-7E12-5FC7C5F2DF2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C8D52A4-1FE0-399C-F818-46509415A227}"/>
              </a:ext>
            </a:extLst>
          </p:cNvPr>
          <p:cNvSpPr>
            <a:spLocks noGrp="1"/>
          </p:cNvSpPr>
          <p:nvPr>
            <p:ph type="sldNum" sz="quarter" idx="12"/>
          </p:nvPr>
        </p:nvSpPr>
        <p:spPr/>
        <p:txBody>
          <a:bodyPr/>
          <a:lstStyle/>
          <a:p>
            <a:fld id="{DC9304E6-3C61-4963-B51A-C664069C4334}" type="slidenum">
              <a:rPr kumimoji="1" lang="ja-JP" altLang="en-US" smtClean="0"/>
              <a:t>‹#›</a:t>
            </a:fld>
            <a:endParaRPr kumimoji="1" lang="ja-JP" altLang="en-US"/>
          </a:p>
        </p:txBody>
      </p:sp>
    </p:spTree>
    <p:extLst>
      <p:ext uri="{BB962C8B-B14F-4D97-AF65-F5344CB8AC3E}">
        <p14:creationId xmlns:p14="http://schemas.microsoft.com/office/powerpoint/2010/main" val="1104347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707D0BB-707C-799A-3421-15A61ABB8142}"/>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649A009-D060-9F7A-230D-4B634B0AAB43}"/>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CB59DCB-407C-7DD0-B694-460E61F09010}"/>
              </a:ext>
            </a:extLst>
          </p:cNvPr>
          <p:cNvSpPr>
            <a:spLocks noGrp="1"/>
          </p:cNvSpPr>
          <p:nvPr>
            <p:ph type="dt" sz="half" idx="10"/>
          </p:nvPr>
        </p:nvSpPr>
        <p:spPr/>
        <p:txBody>
          <a:bodyPr/>
          <a:lstStyle/>
          <a:p>
            <a:fld id="{12D9D801-4BDB-496A-9297-0607BB3B6C85}" type="datetimeFigureOut">
              <a:rPr kumimoji="1" lang="ja-JP" altLang="en-US" smtClean="0"/>
              <a:t>2025/11/15</a:t>
            </a:fld>
            <a:endParaRPr kumimoji="1" lang="ja-JP" altLang="en-US"/>
          </a:p>
        </p:txBody>
      </p:sp>
      <p:sp>
        <p:nvSpPr>
          <p:cNvPr id="5" name="フッター プレースホルダー 4">
            <a:extLst>
              <a:ext uri="{FF2B5EF4-FFF2-40B4-BE49-F238E27FC236}">
                <a16:creationId xmlns:a16="http://schemas.microsoft.com/office/drawing/2014/main" id="{BEC0D2A9-0997-8636-6C87-868F2DE90F6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EB4A1A7-5B2A-D19D-8D82-E31BA43B82CC}"/>
              </a:ext>
            </a:extLst>
          </p:cNvPr>
          <p:cNvSpPr>
            <a:spLocks noGrp="1"/>
          </p:cNvSpPr>
          <p:nvPr>
            <p:ph type="sldNum" sz="quarter" idx="12"/>
          </p:nvPr>
        </p:nvSpPr>
        <p:spPr/>
        <p:txBody>
          <a:bodyPr/>
          <a:lstStyle/>
          <a:p>
            <a:fld id="{DC9304E6-3C61-4963-B51A-C664069C4334}" type="slidenum">
              <a:rPr kumimoji="1" lang="ja-JP" altLang="en-US" smtClean="0"/>
              <a:t>‹#›</a:t>
            </a:fld>
            <a:endParaRPr kumimoji="1" lang="ja-JP" altLang="en-US"/>
          </a:p>
        </p:txBody>
      </p:sp>
    </p:spTree>
    <p:extLst>
      <p:ext uri="{BB962C8B-B14F-4D97-AF65-F5344CB8AC3E}">
        <p14:creationId xmlns:p14="http://schemas.microsoft.com/office/powerpoint/2010/main" val="1616306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55B13E4-415A-4770-8CA7-4CB0CCB6E52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A5187DF-949D-806F-AC61-A23BB08FF1A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D31C764-7262-F893-7458-D516481B2CD8}"/>
              </a:ext>
            </a:extLst>
          </p:cNvPr>
          <p:cNvSpPr>
            <a:spLocks noGrp="1"/>
          </p:cNvSpPr>
          <p:nvPr>
            <p:ph type="dt" sz="half" idx="10"/>
          </p:nvPr>
        </p:nvSpPr>
        <p:spPr/>
        <p:txBody>
          <a:bodyPr/>
          <a:lstStyle/>
          <a:p>
            <a:fld id="{12D9D801-4BDB-496A-9297-0607BB3B6C85}" type="datetimeFigureOut">
              <a:rPr kumimoji="1" lang="ja-JP" altLang="en-US" smtClean="0"/>
              <a:t>2025/11/15</a:t>
            </a:fld>
            <a:endParaRPr kumimoji="1" lang="ja-JP" altLang="en-US"/>
          </a:p>
        </p:txBody>
      </p:sp>
      <p:sp>
        <p:nvSpPr>
          <p:cNvPr id="5" name="フッター プレースホルダー 4">
            <a:extLst>
              <a:ext uri="{FF2B5EF4-FFF2-40B4-BE49-F238E27FC236}">
                <a16:creationId xmlns:a16="http://schemas.microsoft.com/office/drawing/2014/main" id="{73390C71-ADDD-43F0-D1A5-0589CAA0B83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D2389D2-5928-1D28-931A-7BD102C8C71E}"/>
              </a:ext>
            </a:extLst>
          </p:cNvPr>
          <p:cNvSpPr>
            <a:spLocks noGrp="1"/>
          </p:cNvSpPr>
          <p:nvPr>
            <p:ph type="sldNum" sz="quarter" idx="12"/>
          </p:nvPr>
        </p:nvSpPr>
        <p:spPr/>
        <p:txBody>
          <a:bodyPr/>
          <a:lstStyle/>
          <a:p>
            <a:fld id="{DC9304E6-3C61-4963-B51A-C664069C4334}" type="slidenum">
              <a:rPr kumimoji="1" lang="ja-JP" altLang="en-US" smtClean="0"/>
              <a:t>‹#›</a:t>
            </a:fld>
            <a:endParaRPr kumimoji="1" lang="ja-JP" altLang="en-US"/>
          </a:p>
        </p:txBody>
      </p:sp>
    </p:spTree>
    <p:extLst>
      <p:ext uri="{BB962C8B-B14F-4D97-AF65-F5344CB8AC3E}">
        <p14:creationId xmlns:p14="http://schemas.microsoft.com/office/powerpoint/2010/main" val="3882805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07B0923-4FAB-78E2-8C7B-230B6E8ACF19}"/>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AA8BE84-1635-4986-A274-85DBAD3EB06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DCD00331-8C97-2A28-DFD6-08186086EA3C}"/>
              </a:ext>
            </a:extLst>
          </p:cNvPr>
          <p:cNvSpPr>
            <a:spLocks noGrp="1"/>
          </p:cNvSpPr>
          <p:nvPr>
            <p:ph type="dt" sz="half" idx="10"/>
          </p:nvPr>
        </p:nvSpPr>
        <p:spPr/>
        <p:txBody>
          <a:bodyPr/>
          <a:lstStyle/>
          <a:p>
            <a:fld id="{12D9D801-4BDB-496A-9297-0607BB3B6C85}" type="datetimeFigureOut">
              <a:rPr kumimoji="1" lang="ja-JP" altLang="en-US" smtClean="0"/>
              <a:t>2025/11/15</a:t>
            </a:fld>
            <a:endParaRPr kumimoji="1" lang="ja-JP" altLang="en-US"/>
          </a:p>
        </p:txBody>
      </p:sp>
      <p:sp>
        <p:nvSpPr>
          <p:cNvPr id="5" name="フッター プレースホルダー 4">
            <a:extLst>
              <a:ext uri="{FF2B5EF4-FFF2-40B4-BE49-F238E27FC236}">
                <a16:creationId xmlns:a16="http://schemas.microsoft.com/office/drawing/2014/main" id="{ABE1DCA7-BD52-20F2-BFC5-EE975E0862F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7A579D3-0A5A-C1E8-8B4C-95768536C5FD}"/>
              </a:ext>
            </a:extLst>
          </p:cNvPr>
          <p:cNvSpPr>
            <a:spLocks noGrp="1"/>
          </p:cNvSpPr>
          <p:nvPr>
            <p:ph type="sldNum" sz="quarter" idx="12"/>
          </p:nvPr>
        </p:nvSpPr>
        <p:spPr/>
        <p:txBody>
          <a:bodyPr/>
          <a:lstStyle/>
          <a:p>
            <a:fld id="{DC9304E6-3C61-4963-B51A-C664069C4334}" type="slidenum">
              <a:rPr kumimoji="1" lang="ja-JP" altLang="en-US" smtClean="0"/>
              <a:t>‹#›</a:t>
            </a:fld>
            <a:endParaRPr kumimoji="1" lang="ja-JP" altLang="en-US"/>
          </a:p>
        </p:txBody>
      </p:sp>
    </p:spTree>
    <p:extLst>
      <p:ext uri="{BB962C8B-B14F-4D97-AF65-F5344CB8AC3E}">
        <p14:creationId xmlns:p14="http://schemas.microsoft.com/office/powerpoint/2010/main" val="2283062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7F24FA7-CEED-4408-8970-56B15C6F337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133A6DC-56A1-807B-4A0D-627C0644E756}"/>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437A818C-3551-9317-649D-9BBC1A81C62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BAADF55E-95A2-8C86-DF26-F7E890279870}"/>
              </a:ext>
            </a:extLst>
          </p:cNvPr>
          <p:cNvSpPr>
            <a:spLocks noGrp="1"/>
          </p:cNvSpPr>
          <p:nvPr>
            <p:ph type="dt" sz="half" idx="10"/>
          </p:nvPr>
        </p:nvSpPr>
        <p:spPr/>
        <p:txBody>
          <a:bodyPr/>
          <a:lstStyle/>
          <a:p>
            <a:fld id="{12D9D801-4BDB-496A-9297-0607BB3B6C85}" type="datetimeFigureOut">
              <a:rPr kumimoji="1" lang="ja-JP" altLang="en-US" smtClean="0"/>
              <a:t>2025/11/15</a:t>
            </a:fld>
            <a:endParaRPr kumimoji="1" lang="ja-JP" altLang="en-US"/>
          </a:p>
        </p:txBody>
      </p:sp>
      <p:sp>
        <p:nvSpPr>
          <p:cNvPr id="6" name="フッター プレースホルダー 5">
            <a:extLst>
              <a:ext uri="{FF2B5EF4-FFF2-40B4-BE49-F238E27FC236}">
                <a16:creationId xmlns:a16="http://schemas.microsoft.com/office/drawing/2014/main" id="{9E3FE1D3-CA27-DA70-9666-9E467BD964D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268B48D-EA5A-8558-8CEF-77A9D258C5EA}"/>
              </a:ext>
            </a:extLst>
          </p:cNvPr>
          <p:cNvSpPr>
            <a:spLocks noGrp="1"/>
          </p:cNvSpPr>
          <p:nvPr>
            <p:ph type="sldNum" sz="quarter" idx="12"/>
          </p:nvPr>
        </p:nvSpPr>
        <p:spPr/>
        <p:txBody>
          <a:bodyPr/>
          <a:lstStyle/>
          <a:p>
            <a:fld id="{DC9304E6-3C61-4963-B51A-C664069C4334}" type="slidenum">
              <a:rPr kumimoji="1" lang="ja-JP" altLang="en-US" smtClean="0"/>
              <a:t>‹#›</a:t>
            </a:fld>
            <a:endParaRPr kumimoji="1" lang="ja-JP" altLang="en-US"/>
          </a:p>
        </p:txBody>
      </p:sp>
    </p:spTree>
    <p:extLst>
      <p:ext uri="{BB962C8B-B14F-4D97-AF65-F5344CB8AC3E}">
        <p14:creationId xmlns:p14="http://schemas.microsoft.com/office/powerpoint/2010/main" val="42100998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017B8B0-5593-1985-F700-614C73F81499}"/>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8B3F768-A177-0D0E-FAAA-5D08038E53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744AE94-C92E-AB4A-7CC4-08EEDBE2B59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5B4449E5-1563-6DC6-F8DC-453AB512738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83E617A-013C-22D0-2326-2B53D46D4AD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DBBC79E-8C59-B424-ADDE-E04B777530B3}"/>
              </a:ext>
            </a:extLst>
          </p:cNvPr>
          <p:cNvSpPr>
            <a:spLocks noGrp="1"/>
          </p:cNvSpPr>
          <p:nvPr>
            <p:ph type="dt" sz="half" idx="10"/>
          </p:nvPr>
        </p:nvSpPr>
        <p:spPr/>
        <p:txBody>
          <a:bodyPr/>
          <a:lstStyle/>
          <a:p>
            <a:fld id="{12D9D801-4BDB-496A-9297-0607BB3B6C85}" type="datetimeFigureOut">
              <a:rPr kumimoji="1" lang="ja-JP" altLang="en-US" smtClean="0"/>
              <a:t>2025/11/15</a:t>
            </a:fld>
            <a:endParaRPr kumimoji="1" lang="ja-JP" altLang="en-US"/>
          </a:p>
        </p:txBody>
      </p:sp>
      <p:sp>
        <p:nvSpPr>
          <p:cNvPr id="8" name="フッター プレースホルダー 7">
            <a:extLst>
              <a:ext uri="{FF2B5EF4-FFF2-40B4-BE49-F238E27FC236}">
                <a16:creationId xmlns:a16="http://schemas.microsoft.com/office/drawing/2014/main" id="{AA8D0E2E-637C-7E9F-E65B-7FFAE306E091}"/>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3E708AFB-506A-C611-58E3-62142B2929A6}"/>
              </a:ext>
            </a:extLst>
          </p:cNvPr>
          <p:cNvSpPr>
            <a:spLocks noGrp="1"/>
          </p:cNvSpPr>
          <p:nvPr>
            <p:ph type="sldNum" sz="quarter" idx="12"/>
          </p:nvPr>
        </p:nvSpPr>
        <p:spPr/>
        <p:txBody>
          <a:bodyPr/>
          <a:lstStyle/>
          <a:p>
            <a:fld id="{DC9304E6-3C61-4963-B51A-C664069C4334}" type="slidenum">
              <a:rPr kumimoji="1" lang="ja-JP" altLang="en-US" smtClean="0"/>
              <a:t>‹#›</a:t>
            </a:fld>
            <a:endParaRPr kumimoji="1" lang="ja-JP" altLang="en-US"/>
          </a:p>
        </p:txBody>
      </p:sp>
    </p:spTree>
    <p:extLst>
      <p:ext uri="{BB962C8B-B14F-4D97-AF65-F5344CB8AC3E}">
        <p14:creationId xmlns:p14="http://schemas.microsoft.com/office/powerpoint/2010/main" val="3944090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2D271D-93DE-95B8-5306-19311619028B}"/>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9484BA89-408A-62ED-D97D-E6CFB3CA1746}"/>
              </a:ext>
            </a:extLst>
          </p:cNvPr>
          <p:cNvSpPr>
            <a:spLocks noGrp="1"/>
          </p:cNvSpPr>
          <p:nvPr>
            <p:ph type="dt" sz="half" idx="10"/>
          </p:nvPr>
        </p:nvSpPr>
        <p:spPr/>
        <p:txBody>
          <a:bodyPr/>
          <a:lstStyle/>
          <a:p>
            <a:fld id="{12D9D801-4BDB-496A-9297-0607BB3B6C85}" type="datetimeFigureOut">
              <a:rPr kumimoji="1" lang="ja-JP" altLang="en-US" smtClean="0"/>
              <a:t>2025/11/15</a:t>
            </a:fld>
            <a:endParaRPr kumimoji="1" lang="ja-JP" altLang="en-US"/>
          </a:p>
        </p:txBody>
      </p:sp>
      <p:sp>
        <p:nvSpPr>
          <p:cNvPr id="4" name="フッター プレースホルダー 3">
            <a:extLst>
              <a:ext uri="{FF2B5EF4-FFF2-40B4-BE49-F238E27FC236}">
                <a16:creationId xmlns:a16="http://schemas.microsoft.com/office/drawing/2014/main" id="{E1D9703A-CCF5-1A2A-06A3-9C3EBD58ACCB}"/>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DDCA974A-1CE8-C5FC-4112-F0931A0DCCAF}"/>
              </a:ext>
            </a:extLst>
          </p:cNvPr>
          <p:cNvSpPr>
            <a:spLocks noGrp="1"/>
          </p:cNvSpPr>
          <p:nvPr>
            <p:ph type="sldNum" sz="quarter" idx="12"/>
          </p:nvPr>
        </p:nvSpPr>
        <p:spPr/>
        <p:txBody>
          <a:bodyPr/>
          <a:lstStyle/>
          <a:p>
            <a:fld id="{DC9304E6-3C61-4963-B51A-C664069C4334}" type="slidenum">
              <a:rPr kumimoji="1" lang="ja-JP" altLang="en-US" smtClean="0"/>
              <a:t>‹#›</a:t>
            </a:fld>
            <a:endParaRPr kumimoji="1" lang="ja-JP" altLang="en-US"/>
          </a:p>
        </p:txBody>
      </p:sp>
    </p:spTree>
    <p:extLst>
      <p:ext uri="{BB962C8B-B14F-4D97-AF65-F5344CB8AC3E}">
        <p14:creationId xmlns:p14="http://schemas.microsoft.com/office/powerpoint/2010/main" val="3252124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30165F61-E441-2020-D121-BFF6632BECF5}"/>
              </a:ext>
            </a:extLst>
          </p:cNvPr>
          <p:cNvSpPr>
            <a:spLocks noGrp="1"/>
          </p:cNvSpPr>
          <p:nvPr>
            <p:ph type="dt" sz="half" idx="10"/>
          </p:nvPr>
        </p:nvSpPr>
        <p:spPr/>
        <p:txBody>
          <a:bodyPr/>
          <a:lstStyle/>
          <a:p>
            <a:fld id="{12D9D801-4BDB-496A-9297-0607BB3B6C85}" type="datetimeFigureOut">
              <a:rPr kumimoji="1" lang="ja-JP" altLang="en-US" smtClean="0"/>
              <a:t>2025/11/15</a:t>
            </a:fld>
            <a:endParaRPr kumimoji="1" lang="ja-JP" altLang="en-US"/>
          </a:p>
        </p:txBody>
      </p:sp>
      <p:sp>
        <p:nvSpPr>
          <p:cNvPr id="3" name="フッター プレースホルダー 2">
            <a:extLst>
              <a:ext uri="{FF2B5EF4-FFF2-40B4-BE49-F238E27FC236}">
                <a16:creationId xmlns:a16="http://schemas.microsoft.com/office/drawing/2014/main" id="{7813C945-0EE9-490E-9E4C-307A4D838287}"/>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8BB8F13-0B00-DBF4-60E1-7CC03B8F9393}"/>
              </a:ext>
            </a:extLst>
          </p:cNvPr>
          <p:cNvSpPr>
            <a:spLocks noGrp="1"/>
          </p:cNvSpPr>
          <p:nvPr>
            <p:ph type="sldNum" sz="quarter" idx="12"/>
          </p:nvPr>
        </p:nvSpPr>
        <p:spPr/>
        <p:txBody>
          <a:bodyPr/>
          <a:lstStyle/>
          <a:p>
            <a:fld id="{DC9304E6-3C61-4963-B51A-C664069C4334}" type="slidenum">
              <a:rPr kumimoji="1" lang="ja-JP" altLang="en-US" smtClean="0"/>
              <a:t>‹#›</a:t>
            </a:fld>
            <a:endParaRPr kumimoji="1" lang="ja-JP" altLang="en-US"/>
          </a:p>
        </p:txBody>
      </p:sp>
    </p:spTree>
    <p:extLst>
      <p:ext uri="{BB962C8B-B14F-4D97-AF65-F5344CB8AC3E}">
        <p14:creationId xmlns:p14="http://schemas.microsoft.com/office/powerpoint/2010/main" val="2973464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F0ECEC-A032-5EBE-C175-6513DC35A68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B854447-CCB7-9609-C666-829C3E9653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30742599-1CE3-F3ED-1CF7-C64D0A365D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0C9B4CC-5484-8769-078E-B32574BF6956}"/>
              </a:ext>
            </a:extLst>
          </p:cNvPr>
          <p:cNvSpPr>
            <a:spLocks noGrp="1"/>
          </p:cNvSpPr>
          <p:nvPr>
            <p:ph type="dt" sz="half" idx="10"/>
          </p:nvPr>
        </p:nvSpPr>
        <p:spPr/>
        <p:txBody>
          <a:bodyPr/>
          <a:lstStyle/>
          <a:p>
            <a:fld id="{12D9D801-4BDB-496A-9297-0607BB3B6C85}" type="datetimeFigureOut">
              <a:rPr kumimoji="1" lang="ja-JP" altLang="en-US" smtClean="0"/>
              <a:t>2025/11/15</a:t>
            </a:fld>
            <a:endParaRPr kumimoji="1" lang="ja-JP" altLang="en-US"/>
          </a:p>
        </p:txBody>
      </p:sp>
      <p:sp>
        <p:nvSpPr>
          <p:cNvPr id="6" name="フッター プレースホルダー 5">
            <a:extLst>
              <a:ext uri="{FF2B5EF4-FFF2-40B4-BE49-F238E27FC236}">
                <a16:creationId xmlns:a16="http://schemas.microsoft.com/office/drawing/2014/main" id="{95404C17-0A5A-6E8A-5ACA-EE06B267FA3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84480FA-EDA4-BEDF-D6F3-0C8A308EDB5A}"/>
              </a:ext>
            </a:extLst>
          </p:cNvPr>
          <p:cNvSpPr>
            <a:spLocks noGrp="1"/>
          </p:cNvSpPr>
          <p:nvPr>
            <p:ph type="sldNum" sz="quarter" idx="12"/>
          </p:nvPr>
        </p:nvSpPr>
        <p:spPr/>
        <p:txBody>
          <a:bodyPr/>
          <a:lstStyle/>
          <a:p>
            <a:fld id="{DC9304E6-3C61-4963-B51A-C664069C4334}" type="slidenum">
              <a:rPr kumimoji="1" lang="ja-JP" altLang="en-US" smtClean="0"/>
              <a:t>‹#›</a:t>
            </a:fld>
            <a:endParaRPr kumimoji="1" lang="ja-JP" altLang="en-US"/>
          </a:p>
        </p:txBody>
      </p:sp>
    </p:spTree>
    <p:extLst>
      <p:ext uri="{BB962C8B-B14F-4D97-AF65-F5344CB8AC3E}">
        <p14:creationId xmlns:p14="http://schemas.microsoft.com/office/powerpoint/2010/main" val="2870278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021E159-F42E-A23C-D099-3D228B292052}"/>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7003BACE-2779-276E-D4A0-D2BAC988A28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id="{8079F23F-3F47-A78F-B13D-C5A36E7D7C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064F7B32-A499-3BD8-325D-576700546F33}"/>
              </a:ext>
            </a:extLst>
          </p:cNvPr>
          <p:cNvSpPr>
            <a:spLocks noGrp="1"/>
          </p:cNvSpPr>
          <p:nvPr>
            <p:ph type="dt" sz="half" idx="10"/>
          </p:nvPr>
        </p:nvSpPr>
        <p:spPr/>
        <p:txBody>
          <a:bodyPr/>
          <a:lstStyle/>
          <a:p>
            <a:fld id="{12D9D801-4BDB-496A-9297-0607BB3B6C85}" type="datetimeFigureOut">
              <a:rPr kumimoji="1" lang="ja-JP" altLang="en-US" smtClean="0"/>
              <a:t>2025/11/15</a:t>
            </a:fld>
            <a:endParaRPr kumimoji="1" lang="ja-JP" altLang="en-US"/>
          </a:p>
        </p:txBody>
      </p:sp>
      <p:sp>
        <p:nvSpPr>
          <p:cNvPr id="6" name="フッター プレースホルダー 5">
            <a:extLst>
              <a:ext uri="{FF2B5EF4-FFF2-40B4-BE49-F238E27FC236}">
                <a16:creationId xmlns:a16="http://schemas.microsoft.com/office/drawing/2014/main" id="{62879E63-292E-B88E-0AD8-B1C31385C04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4996141-983E-D60B-C679-246A4D95E5B7}"/>
              </a:ext>
            </a:extLst>
          </p:cNvPr>
          <p:cNvSpPr>
            <a:spLocks noGrp="1"/>
          </p:cNvSpPr>
          <p:nvPr>
            <p:ph type="sldNum" sz="quarter" idx="12"/>
          </p:nvPr>
        </p:nvSpPr>
        <p:spPr/>
        <p:txBody>
          <a:bodyPr/>
          <a:lstStyle/>
          <a:p>
            <a:fld id="{DC9304E6-3C61-4963-B51A-C664069C4334}" type="slidenum">
              <a:rPr kumimoji="1" lang="ja-JP" altLang="en-US" smtClean="0"/>
              <a:t>‹#›</a:t>
            </a:fld>
            <a:endParaRPr kumimoji="1" lang="ja-JP" altLang="en-US"/>
          </a:p>
        </p:txBody>
      </p:sp>
    </p:spTree>
    <p:extLst>
      <p:ext uri="{BB962C8B-B14F-4D97-AF65-F5344CB8AC3E}">
        <p14:creationId xmlns:p14="http://schemas.microsoft.com/office/powerpoint/2010/main" val="2714140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F87EA7E-18E3-196C-29D3-171B2F6D1BB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7740107-4EE2-8383-3CDA-B9ADAB2A15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ECB3E14-39AC-759D-62EB-E63FBA3FA3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2D9D801-4BDB-496A-9297-0607BB3B6C85}" type="datetimeFigureOut">
              <a:rPr kumimoji="1" lang="ja-JP" altLang="en-US" smtClean="0"/>
              <a:t>2025/11/15</a:t>
            </a:fld>
            <a:endParaRPr kumimoji="1" lang="ja-JP" altLang="en-US"/>
          </a:p>
        </p:txBody>
      </p:sp>
      <p:sp>
        <p:nvSpPr>
          <p:cNvPr id="5" name="フッター プレースホルダー 4">
            <a:extLst>
              <a:ext uri="{FF2B5EF4-FFF2-40B4-BE49-F238E27FC236}">
                <a16:creationId xmlns:a16="http://schemas.microsoft.com/office/drawing/2014/main" id="{F79C81F6-5161-4134-D6C8-6EAEE50A50F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6EF91AD7-B594-E333-1D52-161504E5FCE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C9304E6-3C61-4963-B51A-C664069C4334}" type="slidenum">
              <a:rPr kumimoji="1" lang="ja-JP" altLang="en-US" smtClean="0"/>
              <a:t>‹#›</a:t>
            </a:fld>
            <a:endParaRPr kumimoji="1" lang="ja-JP" altLang="en-US"/>
          </a:p>
        </p:txBody>
      </p:sp>
    </p:spTree>
    <p:extLst>
      <p:ext uri="{BB962C8B-B14F-4D97-AF65-F5344CB8AC3E}">
        <p14:creationId xmlns:p14="http://schemas.microsoft.com/office/powerpoint/2010/main" val="39052960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465D5EF5-9F49-BC9E-43D4-C37C810B2A85}"/>
              </a:ext>
            </a:extLst>
          </p:cNvPr>
          <p:cNvSpPr>
            <a:spLocks noGrp="1"/>
          </p:cNvSpPr>
          <p:nvPr>
            <p:ph type="ctrTitle"/>
          </p:nvPr>
        </p:nvSpPr>
        <p:spPr/>
        <p:txBody>
          <a:bodyPr/>
          <a:lstStyle/>
          <a:p>
            <a:r>
              <a:rPr lang="ja-JP" altLang="en-US" dirty="0">
                <a:latin typeface="HGP明朝E" panose="02020900000000000000" pitchFamily="18" charset="-128"/>
                <a:ea typeface="HGP明朝E" panose="02020900000000000000" pitchFamily="18" charset="-128"/>
              </a:rPr>
              <a:t>台湾有事と</a:t>
            </a:r>
            <a:br>
              <a:rPr lang="en-US" altLang="ja-JP" dirty="0">
                <a:latin typeface="HGP明朝E" panose="02020900000000000000" pitchFamily="18" charset="-128"/>
                <a:ea typeface="HGP明朝E" panose="02020900000000000000" pitchFamily="18" charset="-128"/>
              </a:rPr>
            </a:br>
            <a:r>
              <a:rPr lang="ja-JP" altLang="en-US" dirty="0">
                <a:latin typeface="HGP明朝E" panose="02020900000000000000" pitchFamily="18" charset="-128"/>
                <a:ea typeface="HGP明朝E" panose="02020900000000000000" pitchFamily="18" charset="-128"/>
              </a:rPr>
              <a:t>「存立危機事態」</a:t>
            </a:r>
          </a:p>
        </p:txBody>
      </p:sp>
      <p:sp>
        <p:nvSpPr>
          <p:cNvPr id="5" name="字幕 4">
            <a:extLst>
              <a:ext uri="{FF2B5EF4-FFF2-40B4-BE49-F238E27FC236}">
                <a16:creationId xmlns:a16="http://schemas.microsoft.com/office/drawing/2014/main" id="{6677A8A5-CA93-647A-9BD3-897587A69AE7}"/>
              </a:ext>
            </a:extLst>
          </p:cNvPr>
          <p:cNvSpPr>
            <a:spLocks noGrp="1"/>
          </p:cNvSpPr>
          <p:nvPr>
            <p:ph type="subTitle" idx="1"/>
          </p:nvPr>
        </p:nvSpPr>
        <p:spPr>
          <a:xfrm>
            <a:off x="1524000" y="4050616"/>
            <a:ext cx="9144000" cy="1655762"/>
          </a:xfrm>
        </p:spPr>
        <p:txBody>
          <a:bodyPr/>
          <a:lstStyle/>
          <a:p>
            <a:r>
              <a:rPr lang="ja-JP" altLang="en-US" dirty="0">
                <a:latin typeface="HGP明朝E" panose="02020900000000000000" pitchFamily="18" charset="-128"/>
                <a:ea typeface="HGP明朝E" panose="02020900000000000000" pitchFamily="18" charset="-128"/>
              </a:rPr>
              <a:t>情報パック</a:t>
            </a:r>
            <a:endParaRPr lang="en-US" altLang="ja-JP" dirty="0">
              <a:latin typeface="HGP明朝E" panose="02020900000000000000" pitchFamily="18" charset="-128"/>
              <a:ea typeface="HGP明朝E" panose="02020900000000000000" pitchFamily="18" charset="-128"/>
            </a:endParaRPr>
          </a:p>
          <a:p>
            <a:r>
              <a:rPr lang="en-US" altLang="ja-JP" dirty="0">
                <a:latin typeface="HGP明朝E" panose="02020900000000000000" pitchFamily="18" charset="-128"/>
                <a:ea typeface="HGP明朝E" panose="02020900000000000000" pitchFamily="18" charset="-128"/>
              </a:rPr>
              <a:t>10</a:t>
            </a:r>
            <a:r>
              <a:rPr lang="ja-JP" altLang="en-US" dirty="0">
                <a:latin typeface="HGP明朝E" panose="02020900000000000000" pitchFamily="18" charset="-128"/>
                <a:ea typeface="HGP明朝E" panose="02020900000000000000" pitchFamily="18" charset="-128"/>
              </a:rPr>
              <a:t>、</a:t>
            </a:r>
            <a:r>
              <a:rPr lang="en-US" altLang="ja-JP" dirty="0">
                <a:latin typeface="HGP明朝E" panose="02020900000000000000" pitchFamily="18" charset="-128"/>
                <a:ea typeface="HGP明朝E" panose="02020900000000000000" pitchFamily="18" charset="-128"/>
              </a:rPr>
              <a:t>11</a:t>
            </a:r>
            <a:r>
              <a:rPr lang="ja-JP" altLang="en-US" dirty="0">
                <a:latin typeface="HGP明朝E" panose="02020900000000000000" pitchFamily="18" charset="-128"/>
                <a:ea typeface="HGP明朝E" panose="02020900000000000000" pitchFamily="18" charset="-128"/>
              </a:rPr>
              <a:t>月合併号</a:t>
            </a:r>
          </a:p>
        </p:txBody>
      </p:sp>
    </p:spTree>
    <p:extLst>
      <p:ext uri="{BB962C8B-B14F-4D97-AF65-F5344CB8AC3E}">
        <p14:creationId xmlns:p14="http://schemas.microsoft.com/office/powerpoint/2010/main" val="108790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0209AA-6D7E-BAEA-8592-9D2F23A1E141}"/>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中共の主張　「一つの中国原則」について　</a:t>
            </a:r>
          </a:p>
        </p:txBody>
      </p:sp>
      <p:sp>
        <p:nvSpPr>
          <p:cNvPr id="3" name="コンテンツ プレースホルダー 2">
            <a:extLst>
              <a:ext uri="{FF2B5EF4-FFF2-40B4-BE49-F238E27FC236}">
                <a16:creationId xmlns:a16="http://schemas.microsoft.com/office/drawing/2014/main" id="{70F6056E-5FD5-01EF-F34B-4ACB1B21D00F}"/>
              </a:ext>
            </a:extLst>
          </p:cNvPr>
          <p:cNvSpPr>
            <a:spLocks noGrp="1"/>
          </p:cNvSpPr>
          <p:nvPr>
            <p:ph idx="1"/>
          </p:nvPr>
        </p:nvSpPr>
        <p:spPr/>
        <p:txBody>
          <a:bodyPr>
            <a:normAutofit/>
          </a:bodyPr>
          <a:lstStyle/>
          <a:p>
            <a:r>
              <a:rPr lang="ja-JP" altLang="en-US" dirty="0">
                <a:latin typeface="HGP明朝E" panose="02020900000000000000" pitchFamily="18" charset="-128"/>
                <a:ea typeface="HGP明朝E" panose="02020900000000000000" pitchFamily="18" charset="-128"/>
              </a:rPr>
              <a:t>「</a:t>
            </a:r>
            <a:r>
              <a:rPr lang="en-US" altLang="ja-JP" dirty="0">
                <a:latin typeface="HGP明朝E" panose="02020900000000000000" pitchFamily="18" charset="-128"/>
                <a:ea typeface="HGP明朝E" panose="02020900000000000000" pitchFamily="18" charset="-128"/>
              </a:rPr>
              <a:t>2758</a:t>
            </a:r>
            <a:r>
              <a:rPr lang="ja-JP" altLang="en-US" dirty="0">
                <a:latin typeface="HGP明朝E" panose="02020900000000000000" pitchFamily="18" charset="-128"/>
                <a:ea typeface="HGP明朝E" panose="02020900000000000000" pitchFamily="18" charset="-128"/>
              </a:rPr>
              <a:t>決議」（</a:t>
            </a:r>
            <a:r>
              <a:rPr lang="en-US" altLang="ja-JP" dirty="0">
                <a:latin typeface="HGP明朝E" panose="02020900000000000000" pitchFamily="18" charset="-128"/>
                <a:ea typeface="HGP明朝E" panose="02020900000000000000" pitchFamily="18" charset="-128"/>
              </a:rPr>
              <a:t>1971</a:t>
            </a:r>
            <a:r>
              <a:rPr lang="ja-JP" altLang="en-US" dirty="0">
                <a:latin typeface="HGP明朝E" panose="02020900000000000000" pitchFamily="18" charset="-128"/>
                <a:ea typeface="HGP明朝E" panose="02020900000000000000" pitchFamily="18" charset="-128"/>
              </a:rPr>
              <a:t>年</a:t>
            </a:r>
            <a:r>
              <a:rPr lang="en-US" altLang="ja-JP" dirty="0">
                <a:latin typeface="HGP明朝E" panose="02020900000000000000" pitchFamily="18" charset="-128"/>
                <a:ea typeface="HGP明朝E" panose="02020900000000000000" pitchFamily="18" charset="-128"/>
              </a:rPr>
              <a:t>10</a:t>
            </a:r>
            <a:r>
              <a:rPr lang="ja-JP" altLang="en-US" dirty="0">
                <a:latin typeface="HGP明朝E" panose="02020900000000000000" pitchFamily="18" charset="-128"/>
                <a:ea typeface="HGP明朝E" panose="02020900000000000000" pitchFamily="18" charset="-128"/>
              </a:rPr>
              <a:t>月</a:t>
            </a:r>
            <a:r>
              <a:rPr lang="en-US" altLang="ja-JP" dirty="0">
                <a:latin typeface="HGP明朝E" panose="02020900000000000000" pitchFamily="18" charset="-128"/>
                <a:ea typeface="HGP明朝E" panose="02020900000000000000" pitchFamily="18" charset="-128"/>
              </a:rPr>
              <a:t>25</a:t>
            </a:r>
            <a:r>
              <a:rPr lang="ja-JP" altLang="en-US" dirty="0">
                <a:latin typeface="HGP明朝E" panose="02020900000000000000" pitchFamily="18" charset="-128"/>
                <a:ea typeface="HGP明朝E" panose="02020900000000000000" pitchFamily="18" charset="-128"/>
              </a:rPr>
              <a:t>日）　第</a:t>
            </a:r>
            <a:r>
              <a:rPr lang="en-US" altLang="ja-JP" dirty="0">
                <a:latin typeface="HGP明朝E" panose="02020900000000000000" pitchFamily="18" charset="-128"/>
                <a:ea typeface="HGP明朝E" panose="02020900000000000000" pitchFamily="18" charset="-128"/>
              </a:rPr>
              <a:t>26</a:t>
            </a:r>
            <a:r>
              <a:rPr lang="ja-JP" altLang="en-US" dirty="0">
                <a:latin typeface="HGP明朝E" panose="02020900000000000000" pitchFamily="18" charset="-128"/>
                <a:ea typeface="HGP明朝E" panose="02020900000000000000" pitchFamily="18" charset="-128"/>
              </a:rPr>
              <a:t>回国連総会で採択された</a:t>
            </a:r>
          </a:p>
          <a:p>
            <a:r>
              <a:rPr lang="ja-JP" altLang="en-US" dirty="0">
                <a:latin typeface="HGP明朝E" panose="02020900000000000000" pitchFamily="18" charset="-128"/>
                <a:ea typeface="HGP明朝E" panose="02020900000000000000" pitchFamily="18" charset="-128"/>
              </a:rPr>
              <a:t>「中華人民共和国の一切の権利を回復し、中華人民共和国の代表が国連における中国の唯一の合法的な代表であることを承認する」</a:t>
            </a:r>
          </a:p>
          <a:p>
            <a:r>
              <a:rPr lang="ja-JP" altLang="en-US" dirty="0">
                <a:latin typeface="HGP明朝E" panose="02020900000000000000" pitchFamily="18" charset="-128"/>
                <a:ea typeface="HGP明朝E" panose="02020900000000000000" pitchFamily="18" charset="-128"/>
              </a:rPr>
              <a:t>決議は非常にあいまいで粗雑であり、中華人民共和国の代表権を処理しただけで中華民国と国連の間の問題を処理していない。台湾にも、台湾の政治的地位にも言及していない。</a:t>
            </a:r>
            <a:r>
              <a:rPr lang="ja-JP" altLang="en-US" dirty="0">
                <a:solidFill>
                  <a:srgbClr val="FF0000"/>
                </a:solidFill>
                <a:latin typeface="HGP明朝E" panose="02020900000000000000" pitchFamily="18" charset="-128"/>
                <a:ea typeface="HGP明朝E" panose="02020900000000000000" pitchFamily="18" charset="-128"/>
              </a:rPr>
              <a:t>中国は不満。</a:t>
            </a:r>
            <a:endParaRPr lang="en-US" altLang="ja-JP" dirty="0">
              <a:solidFill>
                <a:srgbClr val="FF0000"/>
              </a:solidFill>
              <a:latin typeface="HGP明朝E" panose="02020900000000000000" pitchFamily="18" charset="-128"/>
              <a:ea typeface="HGP明朝E" panose="02020900000000000000" pitchFamily="18" charset="-128"/>
            </a:endParaRPr>
          </a:p>
          <a:p>
            <a:endParaRPr lang="ja-JP" altLang="en-US" dirty="0">
              <a:solidFill>
                <a:srgbClr val="FF0000"/>
              </a:solidFill>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米国と中華民国間の「米華相互防衛条約」は</a:t>
            </a:r>
            <a:r>
              <a:rPr lang="en-US" altLang="ja-JP" dirty="0">
                <a:latin typeface="HGP明朝E" panose="02020900000000000000" pitchFamily="18" charset="-128"/>
                <a:ea typeface="HGP明朝E" panose="02020900000000000000" pitchFamily="18" charset="-128"/>
              </a:rPr>
              <a:t>1980</a:t>
            </a:r>
            <a:r>
              <a:rPr lang="ja-JP" altLang="en-US" dirty="0">
                <a:latin typeface="HGP明朝E" panose="02020900000000000000" pitchFamily="18" charset="-128"/>
                <a:ea typeface="HGP明朝E" panose="02020900000000000000" pitchFamily="18" charset="-128"/>
              </a:rPr>
              <a:t>年</a:t>
            </a:r>
            <a:r>
              <a:rPr lang="en-US" altLang="ja-JP" dirty="0">
                <a:latin typeface="HGP明朝E" panose="02020900000000000000" pitchFamily="18" charset="-128"/>
                <a:ea typeface="HGP明朝E" panose="02020900000000000000" pitchFamily="18" charset="-128"/>
              </a:rPr>
              <a:t>1</a:t>
            </a:r>
            <a:r>
              <a:rPr lang="ja-JP" altLang="en-US" dirty="0">
                <a:latin typeface="HGP明朝E" panose="02020900000000000000" pitchFamily="18" charset="-128"/>
                <a:ea typeface="HGP明朝E" panose="02020900000000000000" pitchFamily="18" charset="-128"/>
              </a:rPr>
              <a:t>月、ようやく終了</a:t>
            </a:r>
          </a:p>
          <a:p>
            <a:endParaRPr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7694743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EE5B15-A135-41A7-2CBE-C2DBD9C726EE}"/>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台湾の国連復帰を目指す行動</a:t>
            </a:r>
          </a:p>
        </p:txBody>
      </p:sp>
      <p:sp>
        <p:nvSpPr>
          <p:cNvPr id="3" name="コンテンツ プレースホルダー 2">
            <a:extLst>
              <a:ext uri="{FF2B5EF4-FFF2-40B4-BE49-F238E27FC236}">
                <a16:creationId xmlns:a16="http://schemas.microsoft.com/office/drawing/2014/main" id="{653B109A-E439-DC8E-300A-359076DDEA82}"/>
              </a:ext>
            </a:extLst>
          </p:cNvPr>
          <p:cNvSpPr>
            <a:spLocks noGrp="1"/>
          </p:cNvSpPr>
          <p:nvPr>
            <p:ph idx="1"/>
          </p:nvPr>
        </p:nvSpPr>
        <p:spPr/>
        <p:txBody>
          <a:bodyPr>
            <a:normAutofit/>
          </a:bodyPr>
          <a:lstStyle/>
          <a:p>
            <a:r>
              <a:rPr kumimoji="1" lang="ja-JP" altLang="en-US" sz="3200" dirty="0">
                <a:latin typeface="HGP明朝E" panose="02020900000000000000" pitchFamily="18" charset="-128"/>
                <a:ea typeface="HGP明朝E" panose="02020900000000000000" pitchFamily="18" charset="-128"/>
              </a:rPr>
              <a:t>李登輝氏　</a:t>
            </a:r>
            <a:r>
              <a:rPr kumimoji="1" lang="en-US" altLang="ja-JP" sz="3200" dirty="0">
                <a:latin typeface="HGP明朝E" panose="02020900000000000000" pitchFamily="18" charset="-128"/>
                <a:ea typeface="HGP明朝E" panose="02020900000000000000" pitchFamily="18" charset="-128"/>
              </a:rPr>
              <a:t>1997</a:t>
            </a:r>
            <a:r>
              <a:rPr kumimoji="1" lang="ja-JP" altLang="en-US" sz="3200" dirty="0">
                <a:latin typeface="HGP明朝E" panose="02020900000000000000" pitchFamily="18" charset="-128"/>
                <a:ea typeface="HGP明朝E" panose="02020900000000000000" pitchFamily="18" charset="-128"/>
              </a:rPr>
              <a:t>年</a:t>
            </a:r>
            <a:r>
              <a:rPr kumimoji="1" lang="en-US" altLang="ja-JP" sz="3200" dirty="0">
                <a:latin typeface="HGP明朝E" panose="02020900000000000000" pitchFamily="18" charset="-128"/>
                <a:ea typeface="HGP明朝E" panose="02020900000000000000" pitchFamily="18" charset="-128"/>
              </a:rPr>
              <a:t>2</a:t>
            </a:r>
            <a:r>
              <a:rPr kumimoji="1" lang="ja-JP" altLang="en-US" sz="3200" dirty="0">
                <a:latin typeface="HGP明朝E" panose="02020900000000000000" pitchFamily="18" charset="-128"/>
                <a:ea typeface="HGP明朝E" panose="02020900000000000000" pitchFamily="18" charset="-128"/>
              </a:rPr>
              <a:t>月から国連「復帰」行動を開始</a:t>
            </a:r>
          </a:p>
          <a:p>
            <a:r>
              <a:rPr kumimoji="1" lang="ja-JP" altLang="en-US" sz="3200" dirty="0">
                <a:latin typeface="HGP明朝E" panose="02020900000000000000" pitchFamily="18" charset="-128"/>
                <a:ea typeface="HGP明朝E" panose="02020900000000000000" pitchFamily="18" charset="-128"/>
              </a:rPr>
              <a:t>陳水扁氏　</a:t>
            </a:r>
            <a:r>
              <a:rPr kumimoji="1" lang="en-US" altLang="ja-JP" sz="3200" dirty="0">
                <a:latin typeface="HGP明朝E" panose="02020900000000000000" pitchFamily="18" charset="-128"/>
                <a:ea typeface="HGP明朝E" panose="02020900000000000000" pitchFamily="18" charset="-128"/>
              </a:rPr>
              <a:t>2003</a:t>
            </a:r>
            <a:r>
              <a:rPr kumimoji="1" lang="ja-JP" altLang="en-US" sz="3200" dirty="0">
                <a:latin typeface="HGP明朝E" panose="02020900000000000000" pitchFamily="18" charset="-128"/>
                <a:ea typeface="HGP明朝E" panose="02020900000000000000" pitchFamily="18" charset="-128"/>
              </a:rPr>
              <a:t>年</a:t>
            </a:r>
            <a:r>
              <a:rPr kumimoji="1" lang="en-US" altLang="ja-JP" sz="3200" dirty="0">
                <a:latin typeface="HGP明朝E" panose="02020900000000000000" pitchFamily="18" charset="-128"/>
                <a:ea typeface="HGP明朝E" panose="02020900000000000000" pitchFamily="18" charset="-128"/>
              </a:rPr>
              <a:t>7</a:t>
            </a:r>
            <a:r>
              <a:rPr kumimoji="1" lang="ja-JP" altLang="en-US" sz="3200" dirty="0">
                <a:latin typeface="HGP明朝E" panose="02020900000000000000" pitchFamily="18" charset="-128"/>
                <a:ea typeface="HGP明朝E" panose="02020900000000000000" pitchFamily="18" charset="-128"/>
              </a:rPr>
              <a:t>月から「台湾」名義での国連加盟を目指すようなった</a:t>
            </a:r>
            <a:endParaRPr kumimoji="1" lang="en-US" altLang="ja-JP" sz="3200" dirty="0">
              <a:latin typeface="HGP明朝E" panose="02020900000000000000" pitchFamily="18" charset="-128"/>
              <a:ea typeface="HGP明朝E" panose="02020900000000000000" pitchFamily="18" charset="-128"/>
            </a:endParaRPr>
          </a:p>
          <a:p>
            <a:endParaRPr kumimoji="1" lang="ja-JP" altLang="en-US" sz="3200" dirty="0">
              <a:latin typeface="HGP明朝E" panose="02020900000000000000" pitchFamily="18" charset="-128"/>
              <a:ea typeface="HGP明朝E" panose="02020900000000000000" pitchFamily="18" charset="-128"/>
            </a:endParaRPr>
          </a:p>
          <a:p>
            <a:r>
              <a:rPr lang="en-US" altLang="ja-JP" sz="3200" dirty="0">
                <a:latin typeface="HGP明朝E" panose="02020900000000000000" pitchFamily="18" charset="-128"/>
                <a:ea typeface="HGP明朝E" panose="02020900000000000000" pitchFamily="18" charset="-128"/>
              </a:rPr>
              <a:t>2758</a:t>
            </a:r>
            <a:r>
              <a:rPr lang="ja-JP" altLang="ja-JP" sz="3200" dirty="0">
                <a:latin typeface="HGP明朝E" panose="02020900000000000000" pitchFamily="18" charset="-128"/>
                <a:ea typeface="HGP明朝E" panose="02020900000000000000" pitchFamily="18" charset="-128"/>
              </a:rPr>
              <a:t>決議の「台湾の地位」における問題が表面化</a:t>
            </a:r>
          </a:p>
          <a:p>
            <a:pPr marL="0" indent="0">
              <a:buNone/>
            </a:pPr>
            <a:r>
              <a:rPr lang="ja-JP" altLang="ja-JP" sz="3200" dirty="0">
                <a:latin typeface="HGP明朝E" panose="02020900000000000000" pitchFamily="18" charset="-128"/>
                <a:ea typeface="HGP明朝E" panose="02020900000000000000" pitchFamily="18" charset="-128"/>
              </a:rPr>
              <a:t>→中国は、潘基文国連事務総長を通じ、2758号決議を理由に台湾の国連加盟を拒否し、台湾は中国の一部だと主張する声明を発表した</a:t>
            </a: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9728364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C8FC4439-130E-9DE6-37E6-B93D0C521950}"/>
              </a:ext>
            </a:extLst>
          </p:cNvPr>
          <p:cNvSpPr>
            <a:spLocks noGrp="1"/>
          </p:cNvSpPr>
          <p:nvPr>
            <p:ph idx="1"/>
          </p:nvPr>
        </p:nvSpPr>
        <p:spPr>
          <a:xfrm>
            <a:off x="838200" y="620486"/>
            <a:ext cx="10515600" cy="5556477"/>
          </a:xfrm>
        </p:spPr>
        <p:txBody>
          <a:bodyPr>
            <a:normAutofit/>
          </a:bodyPr>
          <a:lstStyle/>
          <a:p>
            <a:pPr>
              <a:lnSpc>
                <a:spcPct val="100000"/>
              </a:lnSpc>
            </a:pPr>
            <a:r>
              <a:rPr lang="ja-JP" altLang="ja-JP" sz="3200" dirty="0">
                <a:latin typeface="HGP明朝E" panose="02020900000000000000" pitchFamily="18" charset="-128"/>
                <a:ea typeface="HGP明朝E" panose="02020900000000000000" pitchFamily="18" charset="-128"/>
              </a:rPr>
              <a:t>中国国務院台湾事務弁公室（国台弁）が</a:t>
            </a:r>
            <a:r>
              <a:rPr lang="en-US" altLang="ja-JP" sz="3200" dirty="0">
                <a:latin typeface="HGP明朝E" panose="02020900000000000000" pitchFamily="18" charset="-128"/>
                <a:ea typeface="HGP明朝E" panose="02020900000000000000" pitchFamily="18" charset="-128"/>
              </a:rPr>
              <a:t>1993</a:t>
            </a:r>
            <a:r>
              <a:rPr lang="ja-JP" altLang="ja-JP" sz="3200" dirty="0">
                <a:latin typeface="HGP明朝E" panose="02020900000000000000" pitchFamily="18" charset="-128"/>
                <a:ea typeface="HGP明朝E" panose="02020900000000000000" pitchFamily="18" charset="-128"/>
              </a:rPr>
              <a:t>年と2000年に発表した台湾に関する白書では</a:t>
            </a:r>
            <a:r>
              <a:rPr lang="en-US" altLang="ja-JP" sz="3200" dirty="0">
                <a:latin typeface="HGP明朝E" panose="02020900000000000000" pitchFamily="18" charset="-128"/>
                <a:ea typeface="HGP明朝E" panose="02020900000000000000" pitchFamily="18" charset="-128"/>
              </a:rPr>
              <a:t>2758</a:t>
            </a:r>
            <a:r>
              <a:rPr lang="ja-JP" altLang="ja-JP" sz="3200" dirty="0">
                <a:latin typeface="HGP明朝E" panose="02020900000000000000" pitchFamily="18" charset="-128"/>
                <a:ea typeface="HGP明朝E" panose="02020900000000000000" pitchFamily="18" charset="-128"/>
              </a:rPr>
              <a:t>号決議について「台湾当局の代表を追放」したと解釈し、「二つの中国」「一中一台」を否定したとのみ書かれていた</a:t>
            </a:r>
            <a:r>
              <a:rPr lang="ja-JP" altLang="en-US" sz="3200" dirty="0">
                <a:latin typeface="HGP明朝E" panose="02020900000000000000" pitchFamily="18" charset="-128"/>
                <a:ea typeface="HGP明朝E" panose="02020900000000000000" pitchFamily="18" charset="-128"/>
              </a:rPr>
              <a:t>。</a:t>
            </a:r>
            <a:endParaRPr lang="ja-JP" altLang="ja-JP" sz="3200" dirty="0">
              <a:latin typeface="HGP明朝E" panose="02020900000000000000" pitchFamily="18" charset="-128"/>
              <a:ea typeface="HGP明朝E" panose="02020900000000000000" pitchFamily="18" charset="-128"/>
            </a:endParaRPr>
          </a:p>
          <a:p>
            <a:pPr>
              <a:lnSpc>
                <a:spcPct val="100000"/>
              </a:lnSpc>
            </a:pPr>
            <a:endParaRPr lang="ja-JP" altLang="ja-JP" sz="3200" dirty="0">
              <a:latin typeface="HGP明朝E" panose="02020900000000000000" pitchFamily="18" charset="-128"/>
              <a:ea typeface="HGP明朝E" panose="02020900000000000000" pitchFamily="18" charset="-128"/>
            </a:endParaRPr>
          </a:p>
          <a:p>
            <a:pPr>
              <a:lnSpc>
                <a:spcPct val="100000"/>
              </a:lnSpc>
            </a:pPr>
            <a:r>
              <a:rPr lang="ja-JP" altLang="ja-JP" sz="3200" dirty="0">
                <a:latin typeface="HGP明朝E" panose="02020900000000000000" pitchFamily="18" charset="-128"/>
                <a:ea typeface="HGP明朝E" panose="02020900000000000000" pitchFamily="18" charset="-128"/>
              </a:rPr>
              <a:t>しかし、ペロシ下院議長（当時）訪台後の</a:t>
            </a:r>
            <a:r>
              <a:rPr lang="en-US" altLang="ja-JP" sz="3200" dirty="0">
                <a:latin typeface="HGP明朝E" panose="02020900000000000000" pitchFamily="18" charset="-128"/>
                <a:ea typeface="HGP明朝E" panose="02020900000000000000" pitchFamily="18" charset="-128"/>
              </a:rPr>
              <a:t>22</a:t>
            </a:r>
            <a:r>
              <a:rPr lang="ja-JP" altLang="ja-JP" sz="3200" dirty="0">
                <a:latin typeface="HGP明朝E" panose="02020900000000000000" pitchFamily="18" charset="-128"/>
                <a:ea typeface="HGP明朝E" panose="02020900000000000000" pitchFamily="18" charset="-128"/>
              </a:rPr>
              <a:t>年</a:t>
            </a:r>
            <a:r>
              <a:rPr lang="en-US" altLang="ja-JP" sz="3200" dirty="0">
                <a:latin typeface="HGP明朝E" panose="02020900000000000000" pitchFamily="18" charset="-128"/>
                <a:ea typeface="HGP明朝E" panose="02020900000000000000" pitchFamily="18" charset="-128"/>
              </a:rPr>
              <a:t>8</a:t>
            </a:r>
            <a:r>
              <a:rPr lang="ja-JP" altLang="ja-JP" sz="3200" dirty="0">
                <a:latin typeface="HGP明朝E" panose="02020900000000000000" pitchFamily="18" charset="-128"/>
                <a:ea typeface="HGP明朝E" panose="02020900000000000000" pitchFamily="18" charset="-128"/>
              </a:rPr>
              <a:t>月</a:t>
            </a:r>
            <a:r>
              <a:rPr lang="en-US" altLang="ja-JP" sz="3200" dirty="0">
                <a:latin typeface="HGP明朝E" panose="02020900000000000000" pitchFamily="18" charset="-128"/>
                <a:ea typeface="HGP明朝E" panose="02020900000000000000" pitchFamily="18" charset="-128"/>
              </a:rPr>
              <a:t>10</a:t>
            </a:r>
            <a:r>
              <a:rPr lang="ja-JP" altLang="ja-JP" sz="3200" dirty="0">
                <a:latin typeface="HGP明朝E" panose="02020900000000000000" pitchFamily="18" charset="-128"/>
                <a:ea typeface="HGP明朝E" panose="02020900000000000000" pitchFamily="18" charset="-128"/>
              </a:rPr>
              <a:t>日に発表された対台湾政策に関する新たな白書では「国連2758号決議は</a:t>
            </a:r>
            <a:r>
              <a:rPr lang="ja-JP" altLang="ja-JP" sz="3200" dirty="0">
                <a:solidFill>
                  <a:srgbClr val="FF0000"/>
                </a:solidFill>
                <a:latin typeface="HGP明朝E" panose="02020900000000000000" pitchFamily="18" charset="-128"/>
                <a:ea typeface="HGP明朝E" panose="02020900000000000000" pitchFamily="18" charset="-128"/>
              </a:rPr>
              <a:t>一つの中国原則</a:t>
            </a:r>
            <a:r>
              <a:rPr lang="ja-JP" altLang="ja-JP" sz="3200" dirty="0">
                <a:latin typeface="HGP明朝E" panose="02020900000000000000" pitchFamily="18" charset="-128"/>
                <a:ea typeface="HGP明朝E" panose="02020900000000000000" pitchFamily="18" charset="-128"/>
              </a:rPr>
              <a:t>を体現した政治的文書であり、国際上の実践でその法的効力が十分裏付けられた」と記している</a:t>
            </a:r>
            <a:r>
              <a:rPr lang="ja-JP" altLang="en-US" sz="3200" dirty="0">
                <a:latin typeface="HGP明朝E" panose="02020900000000000000" pitchFamily="18" charset="-128"/>
                <a:ea typeface="HGP明朝E" panose="02020900000000000000" pitchFamily="18" charset="-128"/>
              </a:rPr>
              <a:t>。</a:t>
            </a:r>
            <a:endParaRPr lang="ja-JP" altLang="ja-JP" sz="3200" dirty="0">
              <a:latin typeface="HGP明朝E" panose="02020900000000000000" pitchFamily="18" charset="-128"/>
              <a:ea typeface="HGP明朝E" panose="02020900000000000000" pitchFamily="18" charset="-128"/>
            </a:endParaRPr>
          </a:p>
          <a:p>
            <a:pPr>
              <a:lnSpc>
                <a:spcPct val="100000"/>
              </a:lnSpc>
            </a:pPr>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7013993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C337E48-A4F0-F93E-4D2E-63908CEA9528}"/>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中国の「法律戦」　三点の確立</a:t>
            </a:r>
          </a:p>
        </p:txBody>
      </p:sp>
      <p:sp>
        <p:nvSpPr>
          <p:cNvPr id="3" name="コンテンツ プレースホルダー 2">
            <a:extLst>
              <a:ext uri="{FF2B5EF4-FFF2-40B4-BE49-F238E27FC236}">
                <a16:creationId xmlns:a16="http://schemas.microsoft.com/office/drawing/2014/main" id="{02F4E110-707C-8FDD-7CB5-276DDFC2A85F}"/>
              </a:ext>
            </a:extLst>
          </p:cNvPr>
          <p:cNvSpPr>
            <a:spLocks noGrp="1"/>
          </p:cNvSpPr>
          <p:nvPr>
            <p:ph idx="1"/>
          </p:nvPr>
        </p:nvSpPr>
        <p:spPr/>
        <p:txBody>
          <a:bodyPr>
            <a:normAutofit/>
          </a:bodyPr>
          <a:lstStyle/>
          <a:p>
            <a:pPr marL="0" indent="0">
              <a:buNone/>
            </a:pPr>
            <a:r>
              <a:rPr kumimoji="1" lang="ja-JP" altLang="en-US" sz="3200" dirty="0">
                <a:latin typeface="HGP明朝E" panose="02020900000000000000" pitchFamily="18" charset="-128"/>
                <a:ea typeface="HGP明朝E" panose="02020900000000000000" pitchFamily="18" charset="-128"/>
              </a:rPr>
              <a:t>１、中華人民共和国は「中国の唯一の合法的政府」であること</a:t>
            </a:r>
          </a:p>
          <a:p>
            <a:pPr marL="0" indent="0">
              <a:buNone/>
            </a:pPr>
            <a:r>
              <a:rPr kumimoji="1" lang="ja-JP" altLang="en-US" sz="3200" dirty="0">
                <a:latin typeface="HGP明朝E" panose="02020900000000000000" pitchFamily="18" charset="-128"/>
                <a:ea typeface="HGP明朝E" panose="02020900000000000000" pitchFamily="18" charset="-128"/>
              </a:rPr>
              <a:t>２、中国は</a:t>
            </a:r>
            <a:r>
              <a:rPr kumimoji="1" lang="en-US" altLang="ja-JP" sz="3200" dirty="0">
                <a:latin typeface="HGP明朝E" panose="02020900000000000000" pitchFamily="18" charset="-128"/>
                <a:ea typeface="HGP明朝E" panose="02020900000000000000" pitchFamily="18" charset="-128"/>
              </a:rPr>
              <a:t>2758</a:t>
            </a:r>
            <a:r>
              <a:rPr kumimoji="1" lang="ja-JP" altLang="en-US" sz="3200" dirty="0">
                <a:latin typeface="HGP明朝E" panose="02020900000000000000" pitchFamily="18" charset="-128"/>
                <a:ea typeface="HGP明朝E" panose="02020900000000000000" pitchFamily="18" charset="-128"/>
              </a:rPr>
              <a:t>決議を根拠に中華民国の一切を継承し、台湾</a:t>
            </a:r>
            <a:endParaRPr kumimoji="1" lang="en-US" altLang="ja-JP" sz="3200" dirty="0">
              <a:latin typeface="HGP明朝E" panose="02020900000000000000" pitchFamily="18" charset="-128"/>
              <a:ea typeface="HGP明朝E" panose="02020900000000000000" pitchFamily="18" charset="-128"/>
            </a:endParaRPr>
          </a:p>
          <a:p>
            <a:pPr marL="0" indent="0">
              <a:buNone/>
            </a:pPr>
            <a:r>
              <a:rPr lang="ja-JP" altLang="en-US" sz="3200" dirty="0">
                <a:latin typeface="HGP明朝E" panose="02020900000000000000" pitchFamily="18" charset="-128"/>
                <a:ea typeface="HGP明朝E" panose="02020900000000000000" pitchFamily="18" charset="-128"/>
              </a:rPr>
              <a:t>　</a:t>
            </a:r>
            <a:r>
              <a:rPr kumimoji="1" lang="ja-JP" altLang="en-US" sz="3200" dirty="0">
                <a:latin typeface="HGP明朝E" panose="02020900000000000000" pitchFamily="18" charset="-128"/>
                <a:ea typeface="HGP明朝E" panose="02020900000000000000" pitchFamily="18" charset="-128"/>
              </a:rPr>
              <a:t>を中国の一部とすること</a:t>
            </a:r>
          </a:p>
          <a:p>
            <a:pPr marL="0" indent="0">
              <a:buNone/>
            </a:pPr>
            <a:r>
              <a:rPr kumimoji="1" lang="ja-JP" altLang="en-US" sz="3200" dirty="0">
                <a:latin typeface="HGP明朝E" panose="02020900000000000000" pitchFamily="18" charset="-128"/>
                <a:ea typeface="HGP明朝E" panose="02020900000000000000" pitchFamily="18" charset="-128"/>
              </a:rPr>
              <a:t>３、中国は国連とその関連機関に中華民国の「国連復帰」又</a:t>
            </a:r>
            <a:endParaRPr kumimoji="1" lang="en-US" altLang="ja-JP" sz="3200" dirty="0">
              <a:latin typeface="HGP明朝E" panose="02020900000000000000" pitchFamily="18" charset="-128"/>
              <a:ea typeface="HGP明朝E" panose="02020900000000000000" pitchFamily="18" charset="-128"/>
            </a:endParaRPr>
          </a:p>
          <a:p>
            <a:pPr marL="0" indent="0">
              <a:buNone/>
            </a:pPr>
            <a:r>
              <a:rPr lang="ja-JP" altLang="en-US" sz="3200" dirty="0">
                <a:latin typeface="HGP明朝E" panose="02020900000000000000" pitchFamily="18" charset="-128"/>
                <a:ea typeface="HGP明朝E" panose="02020900000000000000" pitchFamily="18" charset="-128"/>
              </a:rPr>
              <a:t>　</a:t>
            </a:r>
            <a:r>
              <a:rPr kumimoji="1" lang="ja-JP" altLang="en-US" sz="3200" dirty="0">
                <a:latin typeface="HGP明朝E" panose="02020900000000000000" pitchFamily="18" charset="-128"/>
                <a:ea typeface="HGP明朝E" panose="02020900000000000000" pitchFamily="18" charset="-128"/>
              </a:rPr>
              <a:t>は台湾の「国連加盟」についての申請案を受け入れないよう</a:t>
            </a:r>
            <a:endParaRPr kumimoji="1" lang="en-US" altLang="ja-JP" sz="3200" dirty="0">
              <a:latin typeface="HGP明朝E" panose="02020900000000000000" pitchFamily="18" charset="-128"/>
              <a:ea typeface="HGP明朝E" panose="02020900000000000000" pitchFamily="18" charset="-128"/>
            </a:endParaRPr>
          </a:p>
          <a:p>
            <a:pPr marL="0" indent="0">
              <a:buNone/>
            </a:pPr>
            <a:r>
              <a:rPr lang="ja-JP" altLang="en-US" sz="3200" dirty="0">
                <a:latin typeface="HGP明朝E" panose="02020900000000000000" pitchFamily="18" charset="-128"/>
                <a:ea typeface="HGP明朝E" panose="02020900000000000000" pitchFamily="18" charset="-128"/>
              </a:rPr>
              <a:t>　</a:t>
            </a:r>
            <a:r>
              <a:rPr kumimoji="1" lang="ja-JP" altLang="en-US" sz="3200" dirty="0">
                <a:latin typeface="HGP明朝E" panose="02020900000000000000" pitchFamily="18" charset="-128"/>
                <a:ea typeface="HGP明朝E" panose="02020900000000000000" pitchFamily="18" charset="-128"/>
              </a:rPr>
              <a:t>にすること</a:t>
            </a: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1369470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BF68DEF1-4EDA-6F14-AD8D-E6F2C5CDF3B3}"/>
              </a:ext>
            </a:extLst>
          </p:cNvPr>
          <p:cNvSpPr>
            <a:spLocks noGrp="1"/>
          </p:cNvSpPr>
          <p:nvPr>
            <p:ph idx="1"/>
          </p:nvPr>
        </p:nvSpPr>
        <p:spPr>
          <a:xfrm>
            <a:off x="838200" y="672860"/>
            <a:ext cx="10515600" cy="5504103"/>
          </a:xfrm>
        </p:spPr>
        <p:txBody>
          <a:bodyPr>
            <a:normAutofit/>
          </a:bodyPr>
          <a:lstStyle/>
          <a:p>
            <a:pPr marL="0" indent="0">
              <a:buNone/>
            </a:pPr>
            <a:r>
              <a:rPr kumimoji="1" lang="ja-JP" altLang="en-US" sz="3200" dirty="0">
                <a:latin typeface="HGP明朝E" panose="02020900000000000000" pitchFamily="18" charset="-128"/>
                <a:ea typeface="HGP明朝E" panose="02020900000000000000" pitchFamily="18" charset="-128"/>
              </a:rPr>
              <a:t>中国の法的言説では</a:t>
            </a:r>
          </a:p>
          <a:p>
            <a:r>
              <a:rPr kumimoji="1" lang="ja-JP" altLang="en-US" sz="3200" dirty="0">
                <a:latin typeface="HGP明朝E" panose="02020900000000000000" pitchFamily="18" charset="-128"/>
                <a:ea typeface="HGP明朝E" panose="02020900000000000000" pitchFamily="18" charset="-128"/>
              </a:rPr>
              <a:t>台湾問題は国連憲章第二条で規定される「国内管轄圏内にある事項」に該当する</a:t>
            </a:r>
          </a:p>
          <a:p>
            <a:r>
              <a:rPr kumimoji="1" lang="ja-JP" altLang="en-US" sz="3200" dirty="0">
                <a:latin typeface="HGP明朝E" panose="02020900000000000000" pitchFamily="18" charset="-128"/>
                <a:ea typeface="HGP明朝E" panose="02020900000000000000" pitchFamily="18" charset="-128"/>
              </a:rPr>
              <a:t>第二条では国連憲章のいかなる規定も「いずれかの国の国内管轄圏内にある事項に干渉する権限を国際連合に与えるものではない」と定めている。→</a:t>
            </a:r>
            <a:r>
              <a:rPr kumimoji="1" lang="ja-JP" altLang="en-US" sz="3200" dirty="0">
                <a:solidFill>
                  <a:srgbClr val="FF0000"/>
                </a:solidFill>
                <a:latin typeface="HGP明朝E" panose="02020900000000000000" pitchFamily="18" charset="-128"/>
                <a:ea typeface="HGP明朝E" panose="02020900000000000000" pitchFamily="18" charset="-128"/>
              </a:rPr>
              <a:t>内政干渉を認めない</a:t>
            </a:r>
          </a:p>
          <a:p>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中国が将来もし、台湾のすべての問題を処理する合法性を取得することになれば、そこには</a:t>
            </a:r>
            <a:r>
              <a:rPr kumimoji="1" lang="ja-JP" altLang="en-US" sz="3200" dirty="0">
                <a:solidFill>
                  <a:srgbClr val="FF0000"/>
                </a:solidFill>
                <a:latin typeface="HGP明朝E" panose="02020900000000000000" pitchFamily="18" charset="-128"/>
                <a:ea typeface="HGP明朝E" panose="02020900000000000000" pitchFamily="18" charset="-128"/>
              </a:rPr>
              <a:t>武力による台湾問題の解決も含まれる</a:t>
            </a:r>
            <a:r>
              <a:rPr kumimoji="1" lang="ja-JP" altLang="en-US" sz="3200" dirty="0">
                <a:latin typeface="HGP明朝E" panose="02020900000000000000" pitchFamily="18" charset="-128"/>
                <a:ea typeface="HGP明朝E" panose="02020900000000000000" pitchFamily="18" charset="-128"/>
              </a:rPr>
              <a:t>とし、これが中国が最も期待していること</a:t>
            </a: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256847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39FB86E-BE95-D2F7-8C43-B5C38564F606}"/>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中国に騙されるな・・・</a:t>
            </a:r>
          </a:p>
        </p:txBody>
      </p:sp>
      <p:sp>
        <p:nvSpPr>
          <p:cNvPr id="3" name="コンテンツ プレースホルダー 2">
            <a:extLst>
              <a:ext uri="{FF2B5EF4-FFF2-40B4-BE49-F238E27FC236}">
                <a16:creationId xmlns:a16="http://schemas.microsoft.com/office/drawing/2014/main" id="{A922BAFA-A97C-E873-A751-55DD171CC0C4}"/>
              </a:ext>
            </a:extLst>
          </p:cNvPr>
          <p:cNvSpPr>
            <a:spLocks noGrp="1"/>
          </p:cNvSpPr>
          <p:nvPr>
            <p:ph idx="1"/>
          </p:nvPr>
        </p:nvSpPr>
        <p:spPr>
          <a:xfrm>
            <a:off x="838200" y="1495245"/>
            <a:ext cx="10515600" cy="4997630"/>
          </a:xfrm>
        </p:spPr>
        <p:txBody>
          <a:bodyPr>
            <a:normAutofit fontScale="85000" lnSpcReduction="10000"/>
          </a:bodyPr>
          <a:lstStyle/>
          <a:p>
            <a:pPr marL="0" indent="0">
              <a:lnSpc>
                <a:spcPct val="120000"/>
              </a:lnSpc>
              <a:buNone/>
            </a:pPr>
            <a:r>
              <a:rPr lang="ja-JP" altLang="ja-JP" dirty="0">
                <a:latin typeface="HGP明朝E" panose="02020900000000000000" pitchFamily="18" charset="-128"/>
                <a:ea typeface="HGP明朝E" panose="02020900000000000000" pitchFamily="18" charset="-128"/>
              </a:rPr>
              <a:t>日中共同声明　</a:t>
            </a:r>
            <a:r>
              <a:rPr lang="en-US" altLang="ja-JP" dirty="0">
                <a:latin typeface="HGP明朝E" panose="02020900000000000000" pitchFamily="18" charset="-128"/>
                <a:ea typeface="HGP明朝E" panose="02020900000000000000" pitchFamily="18" charset="-128"/>
              </a:rPr>
              <a:t>1972</a:t>
            </a:r>
            <a:r>
              <a:rPr lang="ja-JP" altLang="ja-JP" dirty="0">
                <a:latin typeface="HGP明朝E" panose="02020900000000000000" pitchFamily="18" charset="-128"/>
                <a:ea typeface="HGP明朝E" panose="02020900000000000000" pitchFamily="18" charset="-128"/>
              </a:rPr>
              <a:t>年</a:t>
            </a:r>
            <a:r>
              <a:rPr lang="en-US" altLang="ja-JP" dirty="0">
                <a:latin typeface="HGP明朝E" panose="02020900000000000000" pitchFamily="18" charset="-128"/>
                <a:ea typeface="HGP明朝E" panose="02020900000000000000" pitchFamily="18" charset="-128"/>
              </a:rPr>
              <a:t>9</a:t>
            </a:r>
            <a:r>
              <a:rPr lang="ja-JP" altLang="ja-JP" dirty="0">
                <a:latin typeface="HGP明朝E" panose="02020900000000000000" pitchFamily="18" charset="-128"/>
                <a:ea typeface="HGP明朝E" panose="02020900000000000000" pitchFamily="18" charset="-128"/>
              </a:rPr>
              <a:t>月</a:t>
            </a:r>
            <a:r>
              <a:rPr lang="en-US" altLang="ja-JP" dirty="0">
                <a:latin typeface="HGP明朝E" panose="02020900000000000000" pitchFamily="18" charset="-128"/>
                <a:ea typeface="HGP明朝E" panose="02020900000000000000" pitchFamily="18" charset="-128"/>
              </a:rPr>
              <a:t>29</a:t>
            </a:r>
            <a:r>
              <a:rPr lang="ja-JP" altLang="ja-JP" dirty="0">
                <a:latin typeface="HGP明朝E" panose="02020900000000000000" pitchFamily="18" charset="-128"/>
                <a:ea typeface="HGP明朝E" panose="02020900000000000000" pitchFamily="18" charset="-128"/>
              </a:rPr>
              <a:t>日　復交三原則を認め</a:t>
            </a:r>
          </a:p>
          <a:p>
            <a:pPr>
              <a:lnSpc>
                <a:spcPct val="120000"/>
              </a:lnSpc>
            </a:pPr>
            <a:r>
              <a:rPr lang="ja-JP" altLang="ja-JP" dirty="0">
                <a:latin typeface="HGP明朝E" panose="02020900000000000000" pitchFamily="18" charset="-128"/>
                <a:ea typeface="HGP明朝E" panose="02020900000000000000" pitchFamily="18" charset="-128"/>
              </a:rPr>
              <a:t>日本</a:t>
            </a:r>
            <a:r>
              <a:rPr lang="ja-JP" altLang="en-US" dirty="0">
                <a:latin typeface="HGP明朝E" panose="02020900000000000000" pitchFamily="18" charset="-128"/>
                <a:ea typeface="HGP明朝E" panose="02020900000000000000" pitchFamily="18" charset="-128"/>
              </a:rPr>
              <a:t>は</a:t>
            </a:r>
            <a:r>
              <a:rPr lang="ja-JP" altLang="ja-JP" dirty="0">
                <a:latin typeface="HGP明朝E" panose="02020900000000000000" pitchFamily="18" charset="-128"/>
                <a:ea typeface="HGP明朝E" panose="02020900000000000000" pitchFamily="18" charset="-128"/>
              </a:rPr>
              <a:t>「中華人民共和国を中国の唯一の合法的政府と承認し、台湾が中華人民共和国の領土の不可分の一部であると表明する中華人民共和国の立場を</a:t>
            </a:r>
            <a:r>
              <a:rPr lang="ja-JP" altLang="ja-JP" u="sng" dirty="0">
                <a:latin typeface="HGP明朝E" panose="02020900000000000000" pitchFamily="18" charset="-128"/>
                <a:ea typeface="HGP明朝E" panose="02020900000000000000" pitchFamily="18" charset="-128"/>
              </a:rPr>
              <a:t>十分理解し尊重</a:t>
            </a:r>
            <a:r>
              <a:rPr lang="ja-JP" altLang="ja-JP" dirty="0">
                <a:latin typeface="HGP明朝E" panose="02020900000000000000" pitchFamily="18" charset="-128"/>
                <a:ea typeface="HGP明朝E" panose="02020900000000000000" pitchFamily="18" charset="-128"/>
              </a:rPr>
              <a:t>をする」</a:t>
            </a:r>
          </a:p>
          <a:p>
            <a:pPr>
              <a:lnSpc>
                <a:spcPct val="120000"/>
              </a:lnSpc>
            </a:pPr>
            <a:r>
              <a:rPr lang="ja-JP" altLang="ja-JP" dirty="0">
                <a:highlight>
                  <a:srgbClr val="FFFF00"/>
                </a:highlight>
                <a:latin typeface="HGP明朝E" panose="02020900000000000000" pitchFamily="18" charset="-128"/>
                <a:ea typeface="HGP明朝E" panose="02020900000000000000" pitchFamily="18" charset="-128"/>
              </a:rPr>
              <a:t>しかし、中国側</a:t>
            </a:r>
            <a:r>
              <a:rPr lang="ja-JP" altLang="en-US" dirty="0">
                <a:highlight>
                  <a:srgbClr val="FFFF00"/>
                </a:highlight>
                <a:latin typeface="HGP明朝E" panose="02020900000000000000" pitchFamily="18" charset="-128"/>
                <a:ea typeface="HGP明朝E" panose="02020900000000000000" pitchFamily="18" charset="-128"/>
              </a:rPr>
              <a:t>主張</a:t>
            </a:r>
            <a:r>
              <a:rPr lang="ja-JP" altLang="ja-JP" dirty="0">
                <a:highlight>
                  <a:srgbClr val="FFFF00"/>
                </a:highlight>
                <a:latin typeface="HGP明朝E" panose="02020900000000000000" pitchFamily="18" charset="-128"/>
                <a:ea typeface="HGP明朝E" panose="02020900000000000000" pitchFamily="18" charset="-128"/>
              </a:rPr>
              <a:t>が全面的に正しいとは言っていない</a:t>
            </a:r>
            <a:r>
              <a:rPr lang="ja-JP" altLang="en-US" dirty="0">
                <a:highlight>
                  <a:srgbClr val="FFFF00"/>
                </a:highlight>
                <a:latin typeface="HGP明朝E" panose="02020900000000000000" pitchFamily="18" charset="-128"/>
                <a:ea typeface="HGP明朝E" panose="02020900000000000000" pitchFamily="18" charset="-128"/>
              </a:rPr>
              <a:t>。認めたわけではない。</a:t>
            </a:r>
            <a:endParaRPr lang="ja-JP" altLang="ja-JP" dirty="0">
              <a:latin typeface="HGP明朝E" panose="02020900000000000000" pitchFamily="18" charset="-128"/>
              <a:ea typeface="HGP明朝E" panose="02020900000000000000" pitchFamily="18" charset="-128"/>
            </a:endParaRPr>
          </a:p>
          <a:p>
            <a:pPr marL="0" indent="0">
              <a:lnSpc>
                <a:spcPct val="120000"/>
              </a:lnSpc>
              <a:buNone/>
            </a:pPr>
            <a:endParaRPr lang="en-US" altLang="ja-JP" dirty="0">
              <a:latin typeface="HGP明朝E" panose="02020900000000000000" pitchFamily="18" charset="-128"/>
              <a:ea typeface="HGP明朝E" panose="02020900000000000000" pitchFamily="18" charset="-128"/>
            </a:endParaRPr>
          </a:p>
          <a:p>
            <a:pPr marL="0" indent="0">
              <a:lnSpc>
                <a:spcPct val="120000"/>
              </a:lnSpc>
              <a:buNone/>
            </a:pPr>
            <a:r>
              <a:rPr lang="ja-JP" altLang="ja-JP" dirty="0">
                <a:latin typeface="HGP明朝E" panose="02020900000000000000" pitchFamily="18" charset="-128"/>
                <a:ea typeface="HGP明朝E" panose="02020900000000000000" pitchFamily="18" charset="-128"/>
              </a:rPr>
              <a:t>米国と中国の間では</a:t>
            </a:r>
          </a:p>
          <a:p>
            <a:pPr>
              <a:lnSpc>
                <a:spcPct val="120000"/>
              </a:lnSpc>
            </a:pPr>
            <a:r>
              <a:rPr lang="ja-JP" altLang="ja-JP" dirty="0">
                <a:latin typeface="HGP明朝E" panose="02020900000000000000" pitchFamily="18" charset="-128"/>
                <a:ea typeface="HGP明朝E" panose="02020900000000000000" pitchFamily="18" charset="-128"/>
              </a:rPr>
              <a:t>台湾については中国が主張していることは</a:t>
            </a:r>
            <a:r>
              <a:rPr lang="ja-JP" altLang="ja-JP" dirty="0">
                <a:highlight>
                  <a:srgbClr val="FFFF00"/>
                </a:highlight>
                <a:latin typeface="HGP明朝E" panose="02020900000000000000" pitchFamily="18" charset="-128"/>
                <a:ea typeface="HGP明朝E" panose="02020900000000000000" pitchFamily="18" charset="-128"/>
              </a:rPr>
              <a:t>「認識する」にとどめている</a:t>
            </a:r>
            <a:r>
              <a:rPr lang="ja-JP" altLang="ja-JP" dirty="0">
                <a:latin typeface="HGP明朝E" panose="02020900000000000000" pitchFamily="18" charset="-128"/>
                <a:ea typeface="HGP明朝E" panose="02020900000000000000" pitchFamily="18" charset="-128"/>
              </a:rPr>
              <a:t>だけで、米国は国内法として台湾関係法をつくり、きちんと付き合っていくとしてきた</a:t>
            </a:r>
            <a:r>
              <a:rPr lang="ja-JP" altLang="en-US" dirty="0">
                <a:latin typeface="HGP明朝E" panose="02020900000000000000" pitchFamily="18" charset="-128"/>
                <a:ea typeface="HGP明朝E" panose="02020900000000000000" pitchFamily="18" charset="-128"/>
              </a:rPr>
              <a:t>。</a:t>
            </a:r>
            <a:endParaRPr lang="ja-JP" altLang="ja-JP" dirty="0">
              <a:latin typeface="HGP明朝E" panose="02020900000000000000" pitchFamily="18" charset="-128"/>
              <a:ea typeface="HGP明朝E" panose="02020900000000000000" pitchFamily="18" charset="-128"/>
            </a:endParaRPr>
          </a:p>
          <a:p>
            <a:pPr>
              <a:lnSpc>
                <a:spcPct val="120000"/>
              </a:lnSpc>
            </a:pPr>
            <a:r>
              <a:rPr lang="ja-JP" altLang="ja-JP" sz="3300" dirty="0">
                <a:highlight>
                  <a:srgbClr val="FFFF00"/>
                </a:highlight>
                <a:latin typeface="HGP明朝E" panose="02020900000000000000" pitchFamily="18" charset="-128"/>
                <a:ea typeface="HGP明朝E" panose="02020900000000000000" pitchFamily="18" charset="-128"/>
              </a:rPr>
              <a:t>台湾が</a:t>
            </a:r>
            <a:r>
              <a:rPr lang="ja-JP" altLang="en-US" sz="3300" dirty="0">
                <a:highlight>
                  <a:srgbClr val="FFFF00"/>
                </a:highlight>
                <a:latin typeface="HGP明朝E" panose="02020900000000000000" pitchFamily="18" charset="-128"/>
                <a:ea typeface="HGP明朝E" panose="02020900000000000000" pitchFamily="18" charset="-128"/>
              </a:rPr>
              <a:t>中華</a:t>
            </a:r>
            <a:r>
              <a:rPr lang="ja-JP" altLang="ja-JP" sz="3300" dirty="0">
                <a:highlight>
                  <a:srgbClr val="FFFF00"/>
                </a:highlight>
                <a:latin typeface="HGP明朝E" panose="02020900000000000000" pitchFamily="18" charset="-128"/>
                <a:ea typeface="HGP明朝E" panose="02020900000000000000" pitchFamily="18" charset="-128"/>
              </a:rPr>
              <a:t>人民共和国であることを認めているわけではない</a:t>
            </a:r>
            <a:r>
              <a:rPr lang="ja-JP" altLang="en-US" sz="3300" dirty="0">
                <a:highlight>
                  <a:srgbClr val="FFFF00"/>
                </a:highlight>
                <a:latin typeface="HGP明朝E" panose="02020900000000000000" pitchFamily="18" charset="-128"/>
                <a:ea typeface="HGP明朝E" panose="02020900000000000000" pitchFamily="18" charset="-128"/>
              </a:rPr>
              <a:t>。</a:t>
            </a:r>
            <a:endParaRPr lang="ja-JP" altLang="ja-JP" sz="3300" dirty="0">
              <a:highlight>
                <a:srgbClr val="FFFF00"/>
              </a:highlight>
              <a:latin typeface="HGP明朝E" panose="02020900000000000000" pitchFamily="18" charset="-128"/>
              <a:ea typeface="HGP明朝E" panose="02020900000000000000" pitchFamily="18" charset="-128"/>
            </a:endParaRPr>
          </a:p>
          <a:p>
            <a:pPr>
              <a:lnSpc>
                <a:spcPct val="120000"/>
              </a:lnSpc>
            </a:pPr>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8222646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BF5512A8-BCED-0037-6F8A-578404C7AAA1}"/>
              </a:ext>
            </a:extLst>
          </p:cNvPr>
          <p:cNvSpPr>
            <a:spLocks noGrp="1"/>
          </p:cNvSpPr>
          <p:nvPr>
            <p:ph idx="1"/>
          </p:nvPr>
        </p:nvSpPr>
        <p:spPr>
          <a:xfrm>
            <a:off x="838200" y="718457"/>
            <a:ext cx="10515600" cy="5458506"/>
          </a:xfrm>
        </p:spPr>
        <p:txBody>
          <a:bodyPr>
            <a:normAutofit fontScale="92500"/>
          </a:bodyPr>
          <a:lstStyle/>
          <a:p>
            <a:pPr marL="0" indent="0">
              <a:buNone/>
            </a:pPr>
            <a:r>
              <a:rPr lang="ja-JP" altLang="ja-JP" sz="3600" dirty="0">
                <a:latin typeface="HGP明朝E" panose="02020900000000000000" pitchFamily="18" charset="-128"/>
                <a:ea typeface="HGP明朝E" panose="02020900000000000000" pitchFamily="18" charset="-128"/>
              </a:rPr>
              <a:t>中華人民共和国は台湾を自分のところのものだというが・・・</a:t>
            </a:r>
            <a:endParaRPr lang="en-US" altLang="ja-JP" sz="3600" dirty="0">
              <a:latin typeface="HGP明朝E" panose="02020900000000000000" pitchFamily="18" charset="-128"/>
              <a:ea typeface="HGP明朝E" panose="02020900000000000000" pitchFamily="18" charset="-128"/>
            </a:endParaRPr>
          </a:p>
          <a:p>
            <a:pPr marL="0" indent="0">
              <a:buNone/>
            </a:pPr>
            <a:endParaRPr lang="ja-JP" altLang="ja-JP" sz="3600" dirty="0">
              <a:latin typeface="HGP明朝E" panose="02020900000000000000" pitchFamily="18" charset="-128"/>
              <a:ea typeface="HGP明朝E" panose="02020900000000000000" pitchFamily="18" charset="-128"/>
            </a:endParaRPr>
          </a:p>
          <a:p>
            <a:r>
              <a:rPr lang="ja-JP" altLang="ja-JP" sz="3600" dirty="0">
                <a:latin typeface="HGP明朝E" panose="02020900000000000000" pitchFamily="18" charset="-128"/>
                <a:ea typeface="HGP明朝E" panose="02020900000000000000" pitchFamily="18" charset="-128"/>
              </a:rPr>
              <a:t>中華民国は中華人民共和国であったことはいちどでも</a:t>
            </a:r>
            <a:r>
              <a:rPr lang="ja-JP" altLang="en-US" sz="3600" dirty="0">
                <a:latin typeface="HGP明朝E" panose="02020900000000000000" pitchFamily="18" charset="-128"/>
                <a:ea typeface="HGP明朝E" panose="02020900000000000000" pitchFamily="18" charset="-128"/>
              </a:rPr>
              <a:t>ない。</a:t>
            </a:r>
            <a:endParaRPr lang="ja-JP" altLang="ja-JP" sz="3600" dirty="0">
              <a:latin typeface="HGP明朝E" panose="02020900000000000000" pitchFamily="18" charset="-128"/>
              <a:ea typeface="HGP明朝E" panose="02020900000000000000" pitchFamily="18" charset="-128"/>
            </a:endParaRPr>
          </a:p>
          <a:p>
            <a:pPr lvl="1"/>
            <a:r>
              <a:rPr lang="ja-JP" altLang="ja-JP" sz="3200" dirty="0">
                <a:latin typeface="HGP明朝E" panose="02020900000000000000" pitchFamily="18" charset="-128"/>
                <a:ea typeface="HGP明朝E" panose="02020900000000000000" pitchFamily="18" charset="-128"/>
              </a:rPr>
              <a:t>中華民国は</a:t>
            </a:r>
            <a:r>
              <a:rPr lang="en-US" altLang="ja-JP" sz="3200" dirty="0">
                <a:latin typeface="HGP明朝E" panose="02020900000000000000" pitchFamily="18" charset="-128"/>
                <a:ea typeface="HGP明朝E" panose="02020900000000000000" pitchFamily="18" charset="-128"/>
              </a:rPr>
              <a:t>1911</a:t>
            </a:r>
            <a:r>
              <a:rPr lang="ja-JP" altLang="ja-JP" sz="3200" dirty="0">
                <a:latin typeface="HGP明朝E" panose="02020900000000000000" pitchFamily="18" charset="-128"/>
                <a:ea typeface="HGP明朝E" panose="02020900000000000000" pitchFamily="18" charset="-128"/>
              </a:rPr>
              <a:t>年の武昌蜂起、辛亥革命がおこり</a:t>
            </a:r>
            <a:r>
              <a:rPr lang="en-US" altLang="ja-JP" sz="3200" dirty="0">
                <a:latin typeface="HGP明朝E" panose="02020900000000000000" pitchFamily="18" charset="-128"/>
                <a:ea typeface="HGP明朝E" panose="02020900000000000000" pitchFamily="18" charset="-128"/>
              </a:rPr>
              <a:t>1912</a:t>
            </a:r>
            <a:r>
              <a:rPr lang="ja-JP" altLang="ja-JP" sz="3200" dirty="0">
                <a:latin typeface="HGP明朝E" panose="02020900000000000000" pitchFamily="18" charset="-128"/>
                <a:ea typeface="HGP明朝E" panose="02020900000000000000" pitchFamily="18" charset="-128"/>
              </a:rPr>
              <a:t>年の正月元旦に孫文によって、中華民国の建国が宣言された</a:t>
            </a:r>
            <a:r>
              <a:rPr lang="ja-JP" altLang="en-US" sz="3200" dirty="0">
                <a:latin typeface="HGP明朝E" panose="02020900000000000000" pitchFamily="18" charset="-128"/>
                <a:ea typeface="HGP明朝E" panose="02020900000000000000" pitchFamily="18" charset="-128"/>
              </a:rPr>
              <a:t>。</a:t>
            </a:r>
            <a:r>
              <a:rPr lang="ja-JP" altLang="ja-JP" sz="3200" dirty="0">
                <a:latin typeface="HGP明朝E" panose="02020900000000000000" pitchFamily="18" charset="-128"/>
                <a:ea typeface="HGP明朝E" panose="02020900000000000000" pitchFamily="18" charset="-128"/>
              </a:rPr>
              <a:t> </a:t>
            </a:r>
          </a:p>
          <a:p>
            <a:pPr lvl="1"/>
            <a:r>
              <a:rPr lang="ja-JP" altLang="ja-JP" sz="3200" dirty="0">
                <a:latin typeface="HGP明朝E" panose="02020900000000000000" pitchFamily="18" charset="-128"/>
                <a:ea typeface="HGP明朝E" panose="02020900000000000000" pitchFamily="18" charset="-128"/>
              </a:rPr>
              <a:t>中華人民共和国はそれから</a:t>
            </a:r>
            <a:r>
              <a:rPr lang="en-US" altLang="ja-JP" sz="3200" dirty="0">
                <a:latin typeface="HGP明朝E" panose="02020900000000000000" pitchFamily="18" charset="-128"/>
                <a:ea typeface="HGP明朝E" panose="02020900000000000000" pitchFamily="18" charset="-128"/>
              </a:rPr>
              <a:t>37</a:t>
            </a:r>
            <a:r>
              <a:rPr lang="ja-JP" altLang="en-US" sz="3200" dirty="0">
                <a:latin typeface="HGP明朝E" panose="02020900000000000000" pitchFamily="18" charset="-128"/>
                <a:ea typeface="HGP明朝E" panose="02020900000000000000" pitchFamily="18" charset="-128"/>
              </a:rPr>
              <a:t>年後、</a:t>
            </a:r>
            <a:r>
              <a:rPr lang="en-US" altLang="ja-JP" sz="3200" dirty="0">
                <a:latin typeface="HGP明朝E" panose="02020900000000000000" pitchFamily="18" charset="-128"/>
                <a:ea typeface="HGP明朝E" panose="02020900000000000000" pitchFamily="18" charset="-128"/>
              </a:rPr>
              <a:t>1949</a:t>
            </a:r>
            <a:r>
              <a:rPr lang="ja-JP" altLang="ja-JP" sz="3200" dirty="0">
                <a:latin typeface="HGP明朝E" panose="02020900000000000000" pitchFamily="18" charset="-128"/>
                <a:ea typeface="HGP明朝E" panose="02020900000000000000" pitchFamily="18" charset="-128"/>
              </a:rPr>
              <a:t>年</a:t>
            </a:r>
            <a:r>
              <a:rPr lang="en-US" altLang="ja-JP" sz="3200" dirty="0">
                <a:latin typeface="HGP明朝E" panose="02020900000000000000" pitchFamily="18" charset="-128"/>
                <a:ea typeface="HGP明朝E" panose="02020900000000000000" pitchFamily="18" charset="-128"/>
              </a:rPr>
              <a:t>10</a:t>
            </a:r>
            <a:r>
              <a:rPr lang="ja-JP" altLang="ja-JP" sz="3200" dirty="0">
                <a:latin typeface="HGP明朝E" panose="02020900000000000000" pitchFamily="18" charset="-128"/>
                <a:ea typeface="HGP明朝E" panose="02020900000000000000" pitchFamily="18" charset="-128"/>
              </a:rPr>
              <a:t>月1日に建国されている</a:t>
            </a:r>
            <a:r>
              <a:rPr lang="ja-JP" altLang="en-US" sz="3200" dirty="0">
                <a:latin typeface="HGP明朝E" panose="02020900000000000000" pitchFamily="18" charset="-128"/>
                <a:ea typeface="HGP明朝E" panose="02020900000000000000" pitchFamily="18" charset="-128"/>
              </a:rPr>
              <a:t>。</a:t>
            </a:r>
            <a:endParaRPr lang="en-US" altLang="ja-JP" sz="3200" dirty="0">
              <a:latin typeface="HGP明朝E" panose="02020900000000000000" pitchFamily="18" charset="-128"/>
              <a:ea typeface="HGP明朝E" panose="02020900000000000000" pitchFamily="18" charset="-128"/>
            </a:endParaRPr>
          </a:p>
          <a:p>
            <a:pPr lvl="1"/>
            <a:endParaRPr lang="ja-JP" altLang="ja-JP" sz="3200" dirty="0">
              <a:latin typeface="HGP明朝E" panose="02020900000000000000" pitchFamily="18" charset="-128"/>
              <a:ea typeface="HGP明朝E" panose="02020900000000000000" pitchFamily="18" charset="-128"/>
            </a:endParaRPr>
          </a:p>
          <a:p>
            <a:r>
              <a:rPr lang="ja-JP" altLang="ja-JP" sz="3600" dirty="0">
                <a:latin typeface="HGP明朝E" panose="02020900000000000000" pitchFamily="18" charset="-128"/>
                <a:ea typeface="HGP明朝E" panose="02020900000000000000" pitchFamily="18" charset="-128"/>
              </a:rPr>
              <a:t> 第二次大戦がおわって</a:t>
            </a:r>
            <a:r>
              <a:rPr lang="en-US" altLang="ja-JP" sz="3600" dirty="0">
                <a:latin typeface="HGP明朝E" panose="02020900000000000000" pitchFamily="18" charset="-128"/>
                <a:ea typeface="HGP明朝E" panose="02020900000000000000" pitchFamily="18" charset="-128"/>
              </a:rPr>
              <a:t>4</a:t>
            </a:r>
            <a:r>
              <a:rPr lang="ja-JP" altLang="ja-JP" sz="3600" dirty="0">
                <a:latin typeface="HGP明朝E" panose="02020900000000000000" pitchFamily="18" charset="-128"/>
                <a:ea typeface="HGP明朝E" panose="02020900000000000000" pitchFamily="18" charset="-128"/>
              </a:rPr>
              <a:t>年後</a:t>
            </a:r>
            <a:r>
              <a:rPr lang="ja-JP" altLang="en-US" sz="3600" dirty="0">
                <a:latin typeface="HGP明朝E" panose="02020900000000000000" pitchFamily="18" charset="-128"/>
                <a:ea typeface="HGP明朝E" panose="02020900000000000000" pitchFamily="18" charset="-128"/>
              </a:rPr>
              <a:t>のこと。</a:t>
            </a:r>
            <a:r>
              <a:rPr lang="ja-JP" altLang="ja-JP" sz="3600" dirty="0">
                <a:highlight>
                  <a:srgbClr val="FFFF00"/>
                </a:highlight>
                <a:latin typeface="HGP明朝E" panose="02020900000000000000" pitchFamily="18" charset="-128"/>
                <a:ea typeface="HGP明朝E" panose="02020900000000000000" pitchFamily="18" charset="-128"/>
              </a:rPr>
              <a:t>戦勝国は中華民国</a:t>
            </a:r>
            <a:r>
              <a:rPr lang="ja-JP" altLang="ja-JP" sz="3600" dirty="0">
                <a:latin typeface="HGP明朝E" panose="02020900000000000000" pitchFamily="18" charset="-128"/>
                <a:ea typeface="HGP明朝E" panose="02020900000000000000" pitchFamily="18" charset="-128"/>
              </a:rPr>
              <a:t>であ</a:t>
            </a:r>
            <a:r>
              <a:rPr lang="ja-JP" altLang="en-US" sz="3600" dirty="0">
                <a:latin typeface="HGP明朝E" panose="02020900000000000000" pitchFamily="18" charset="-128"/>
                <a:ea typeface="HGP明朝E" panose="02020900000000000000" pitchFamily="18" charset="-128"/>
              </a:rPr>
              <a:t>り、中華</a:t>
            </a:r>
            <a:r>
              <a:rPr lang="ja-JP" altLang="ja-JP" sz="3600" dirty="0">
                <a:latin typeface="HGP明朝E" panose="02020900000000000000" pitchFamily="18" charset="-128"/>
                <a:ea typeface="HGP明朝E" panose="02020900000000000000" pitchFamily="18" charset="-128"/>
              </a:rPr>
              <a:t>人民共和国はその時存在していない</a:t>
            </a:r>
            <a:r>
              <a:rPr lang="ja-JP" altLang="en-US" sz="3600" dirty="0">
                <a:latin typeface="HGP明朝E" panose="02020900000000000000" pitchFamily="18" charset="-128"/>
                <a:ea typeface="HGP明朝E" panose="02020900000000000000" pitchFamily="18" charset="-128"/>
              </a:rPr>
              <a:t>。</a:t>
            </a:r>
            <a:endParaRPr lang="ja-JP" altLang="ja-JP" sz="3600" dirty="0">
              <a:latin typeface="HGP明朝E" panose="02020900000000000000" pitchFamily="18" charset="-128"/>
              <a:ea typeface="HGP明朝E" panose="02020900000000000000" pitchFamily="18" charset="-128"/>
            </a:endParaRPr>
          </a:p>
          <a:p>
            <a:endParaRPr kumimoji="1" lang="ja-JP" altLang="en-US" sz="36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460531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6845C3FD-8F5B-CE68-F40C-8272C65A8083}"/>
              </a:ext>
            </a:extLst>
          </p:cNvPr>
          <p:cNvSpPr>
            <a:spLocks noGrp="1"/>
          </p:cNvSpPr>
          <p:nvPr>
            <p:ph type="title"/>
          </p:nvPr>
        </p:nvSpPr>
        <p:spPr/>
        <p:txBody>
          <a:bodyPr>
            <a:normAutofit/>
          </a:bodyPr>
          <a:lstStyle/>
          <a:p>
            <a:r>
              <a:rPr lang="ja-JP" altLang="en-US" sz="6600" dirty="0">
                <a:latin typeface="HGP明朝E" panose="02020900000000000000" pitchFamily="18" charset="-128"/>
                <a:ea typeface="HGP明朝E" panose="02020900000000000000" pitchFamily="18" charset="-128"/>
              </a:rPr>
              <a:t>重要なポイント</a:t>
            </a:r>
          </a:p>
        </p:txBody>
      </p:sp>
      <p:sp>
        <p:nvSpPr>
          <p:cNvPr id="5" name="テキスト プレースホルダー 4">
            <a:extLst>
              <a:ext uri="{FF2B5EF4-FFF2-40B4-BE49-F238E27FC236}">
                <a16:creationId xmlns:a16="http://schemas.microsoft.com/office/drawing/2014/main" id="{C2DF052C-6C88-988A-AFCC-68923580ED55}"/>
              </a:ext>
            </a:extLst>
          </p:cNvPr>
          <p:cNvSpPr>
            <a:spLocks noGrp="1"/>
          </p:cNvSpPr>
          <p:nvPr>
            <p:ph type="body" idx="1"/>
          </p:nvPr>
        </p:nvSpPr>
        <p:spPr/>
        <p:txBody>
          <a:bodyPr/>
          <a:lstStyle/>
          <a:p>
            <a:endParaRPr lang="ja-JP" altLang="en-US"/>
          </a:p>
        </p:txBody>
      </p:sp>
    </p:spTree>
    <p:extLst>
      <p:ext uri="{BB962C8B-B14F-4D97-AF65-F5344CB8AC3E}">
        <p14:creationId xmlns:p14="http://schemas.microsoft.com/office/powerpoint/2010/main" val="992713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186C9843-CAF9-52A0-8804-37CDA3CC39E0}"/>
              </a:ext>
            </a:extLst>
          </p:cNvPr>
          <p:cNvSpPr>
            <a:spLocks noGrp="1"/>
          </p:cNvSpPr>
          <p:nvPr>
            <p:ph idx="1"/>
          </p:nvPr>
        </p:nvSpPr>
        <p:spPr>
          <a:xfrm>
            <a:off x="838200" y="413657"/>
            <a:ext cx="10515600" cy="5763306"/>
          </a:xfrm>
        </p:spPr>
        <p:txBody>
          <a:bodyPr>
            <a:normAutofit/>
          </a:bodyPr>
          <a:lstStyle/>
          <a:p>
            <a:r>
              <a:rPr kumimoji="1" lang="ja-JP" altLang="en-US" sz="3200" dirty="0">
                <a:latin typeface="HGP明朝E" panose="02020900000000000000" pitchFamily="18" charset="-128"/>
                <a:ea typeface="HGP明朝E" panose="02020900000000000000" pitchFamily="18" charset="-128"/>
              </a:rPr>
              <a:t>これまで一度も、支配も統治も中華人民共和国が中華民国・台湾に対して行ったことがない。</a:t>
            </a:r>
          </a:p>
          <a:p>
            <a:r>
              <a:rPr kumimoji="1" lang="ja-JP" altLang="en-US" sz="3200" dirty="0">
                <a:latin typeface="HGP明朝E" panose="02020900000000000000" pitchFamily="18" charset="-128"/>
                <a:ea typeface="HGP明朝E" panose="02020900000000000000" pitchFamily="18" charset="-128"/>
              </a:rPr>
              <a:t>中華人民共和国が台湾は自分の国だというのはおかしな話・・・</a:t>
            </a:r>
          </a:p>
          <a:p>
            <a:endParaRPr kumimoji="1" lang="ja-JP" altLang="en-US" sz="3200" dirty="0">
              <a:latin typeface="HGP明朝E" panose="02020900000000000000" pitchFamily="18" charset="-128"/>
              <a:ea typeface="HGP明朝E" panose="02020900000000000000" pitchFamily="18" charset="-128"/>
            </a:endParaRPr>
          </a:p>
          <a:p>
            <a:r>
              <a:rPr kumimoji="1" lang="en-US" altLang="ja-JP" sz="3200" dirty="0">
                <a:latin typeface="HGP明朝E" panose="02020900000000000000" pitchFamily="18" charset="-128"/>
                <a:ea typeface="HGP明朝E" panose="02020900000000000000" pitchFamily="18" charset="-128"/>
              </a:rPr>
              <a:t>1949</a:t>
            </a:r>
            <a:r>
              <a:rPr kumimoji="1" lang="ja-JP" altLang="en-US" sz="3200" dirty="0">
                <a:latin typeface="HGP明朝E" panose="02020900000000000000" pitchFamily="18" charset="-128"/>
                <a:ea typeface="HGP明朝E" panose="02020900000000000000" pitchFamily="18" charset="-128"/>
              </a:rPr>
              <a:t>年</a:t>
            </a:r>
            <a:r>
              <a:rPr kumimoji="1" lang="en-US" altLang="ja-JP" sz="3200" dirty="0">
                <a:latin typeface="HGP明朝E" panose="02020900000000000000" pitchFamily="18" charset="-128"/>
                <a:ea typeface="HGP明朝E" panose="02020900000000000000" pitchFamily="18" charset="-128"/>
              </a:rPr>
              <a:t>10</a:t>
            </a:r>
            <a:r>
              <a:rPr kumimoji="1" lang="ja-JP" altLang="en-US" sz="3200" dirty="0">
                <a:latin typeface="HGP明朝E" panose="02020900000000000000" pitchFamily="18" charset="-128"/>
                <a:ea typeface="HGP明朝E" panose="02020900000000000000" pitchFamily="18" charset="-128"/>
              </a:rPr>
              <a:t>月</a:t>
            </a:r>
            <a:r>
              <a:rPr kumimoji="1" lang="en-US" altLang="ja-JP" sz="3200" dirty="0">
                <a:latin typeface="HGP明朝E" panose="02020900000000000000" pitchFamily="18" charset="-128"/>
                <a:ea typeface="HGP明朝E" panose="02020900000000000000" pitchFamily="18" charset="-128"/>
              </a:rPr>
              <a:t>1</a:t>
            </a:r>
            <a:r>
              <a:rPr kumimoji="1" lang="ja-JP" altLang="en-US" sz="3200" dirty="0">
                <a:latin typeface="HGP明朝E" panose="02020900000000000000" pitchFamily="18" charset="-128"/>
                <a:ea typeface="HGP明朝E" panose="02020900000000000000" pitchFamily="18" charset="-128"/>
              </a:rPr>
              <a:t>日は、</a:t>
            </a:r>
            <a:r>
              <a:rPr kumimoji="1" lang="ja-JP" altLang="en-US" sz="3200" dirty="0">
                <a:highlight>
                  <a:srgbClr val="FFFF00"/>
                </a:highlight>
                <a:latin typeface="HGP明朝E" panose="02020900000000000000" pitchFamily="18" charset="-128"/>
                <a:ea typeface="HGP明朝E" panose="02020900000000000000" pitchFamily="18" charset="-128"/>
              </a:rPr>
              <a:t>中華民国から自分たちが独立したことを宣言したのではないのか。</a:t>
            </a:r>
            <a:endParaRPr kumimoji="1" lang="ja-JP" altLang="en-US"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元の中華民国は台湾地域のみになった。独立したのは中華人民共和国である。</a:t>
            </a:r>
          </a:p>
          <a:p>
            <a:endParaRPr kumimoji="1" lang="ja-JP" altLang="en-US" sz="3200" dirty="0">
              <a:latin typeface="HGP明朝E" panose="02020900000000000000" pitchFamily="18" charset="-128"/>
              <a:ea typeface="HGP明朝E" panose="02020900000000000000" pitchFamily="18" charset="-128"/>
            </a:endParaRPr>
          </a:p>
          <a:p>
            <a:r>
              <a:rPr kumimoji="1" lang="ja-JP" altLang="en-US" sz="3200" dirty="0">
                <a:solidFill>
                  <a:srgbClr val="FF0000"/>
                </a:solidFill>
                <a:latin typeface="HGP明朝E" panose="02020900000000000000" pitchFamily="18" charset="-128"/>
                <a:ea typeface="HGP明朝E" panose="02020900000000000000" pitchFamily="18" charset="-128"/>
              </a:rPr>
              <a:t>「一つの中国」はそもそもおかしいこと</a:t>
            </a: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5837367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6A42D043-5B13-F7A1-A3E2-84DCCD87A97A}"/>
              </a:ext>
            </a:extLst>
          </p:cNvPr>
          <p:cNvSpPr>
            <a:spLocks noGrp="1"/>
          </p:cNvSpPr>
          <p:nvPr>
            <p:ph type="title"/>
          </p:nvPr>
        </p:nvSpPr>
        <p:spPr>
          <a:xfrm>
            <a:off x="831850" y="910357"/>
            <a:ext cx="10515600" cy="2852737"/>
          </a:xfrm>
        </p:spPr>
        <p:txBody>
          <a:bodyPr/>
          <a:lstStyle/>
          <a:p>
            <a:r>
              <a:rPr lang="ja-JP" altLang="en-US" dirty="0">
                <a:latin typeface="HGP明朝E" panose="02020900000000000000" pitchFamily="18" charset="-128"/>
                <a:ea typeface="HGP明朝E" panose="02020900000000000000" pitchFamily="18" charset="-128"/>
              </a:rPr>
              <a:t>台湾有事は存立危機事態になりうるとの発言の撤回は・・・・</a:t>
            </a:r>
          </a:p>
        </p:txBody>
      </p:sp>
      <p:sp>
        <p:nvSpPr>
          <p:cNvPr id="5" name="テキスト プレースホルダー 4">
            <a:extLst>
              <a:ext uri="{FF2B5EF4-FFF2-40B4-BE49-F238E27FC236}">
                <a16:creationId xmlns:a16="http://schemas.microsoft.com/office/drawing/2014/main" id="{CD0CE716-485A-3917-F857-7DC5F96F855F}"/>
              </a:ext>
            </a:extLst>
          </p:cNvPr>
          <p:cNvSpPr>
            <a:spLocks noGrp="1"/>
          </p:cNvSpPr>
          <p:nvPr>
            <p:ph type="body" idx="1"/>
          </p:nvPr>
        </p:nvSpPr>
        <p:spPr>
          <a:xfrm>
            <a:off x="838200" y="4305412"/>
            <a:ext cx="10515600" cy="1500187"/>
          </a:xfrm>
        </p:spPr>
        <p:txBody>
          <a:bodyPr>
            <a:normAutofit/>
          </a:bodyPr>
          <a:lstStyle/>
          <a:p>
            <a:r>
              <a:rPr lang="ja-JP" altLang="en-US" sz="4000" dirty="0">
                <a:latin typeface="HGP明朝E" panose="02020900000000000000" pitchFamily="18" charset="-128"/>
                <a:ea typeface="HGP明朝E" panose="02020900000000000000" pitchFamily="18" charset="-128"/>
              </a:rPr>
              <a:t>その撤回は、結果として、</a:t>
            </a:r>
            <a:r>
              <a:rPr lang="ja-JP" altLang="en-US" sz="4000" dirty="0">
                <a:solidFill>
                  <a:srgbClr val="FF0000"/>
                </a:solidFill>
                <a:latin typeface="HGP明朝E" panose="02020900000000000000" pitchFamily="18" charset="-128"/>
                <a:ea typeface="HGP明朝E" panose="02020900000000000000" pitchFamily="18" charset="-128"/>
              </a:rPr>
              <a:t>中華人民共和国の台湾への武力攻撃を容認</a:t>
            </a:r>
            <a:r>
              <a:rPr lang="ja-JP" altLang="en-US" sz="4000" dirty="0">
                <a:latin typeface="HGP明朝E" panose="02020900000000000000" pitchFamily="18" charset="-128"/>
                <a:ea typeface="HGP明朝E" panose="02020900000000000000" pitchFamily="18" charset="-128"/>
              </a:rPr>
              <a:t>したことと同じである。</a:t>
            </a:r>
          </a:p>
        </p:txBody>
      </p:sp>
    </p:spTree>
    <p:extLst>
      <p:ext uri="{BB962C8B-B14F-4D97-AF65-F5344CB8AC3E}">
        <p14:creationId xmlns:p14="http://schemas.microsoft.com/office/powerpoint/2010/main" val="1482269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6076D573-F956-D00E-E7AE-57C5E00F0B81}"/>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台湾有事は日本の「存立危機事態」となりうる</a:t>
            </a:r>
          </a:p>
        </p:txBody>
      </p:sp>
      <p:sp>
        <p:nvSpPr>
          <p:cNvPr id="5" name="テキスト プレースホルダー 4">
            <a:extLst>
              <a:ext uri="{FF2B5EF4-FFF2-40B4-BE49-F238E27FC236}">
                <a16:creationId xmlns:a16="http://schemas.microsoft.com/office/drawing/2014/main" id="{232A3A3B-D1F5-6895-A25C-9EFC48B96096}"/>
              </a:ext>
            </a:extLst>
          </p:cNvPr>
          <p:cNvSpPr>
            <a:spLocks noGrp="1"/>
          </p:cNvSpPr>
          <p:nvPr>
            <p:ph type="body" idx="1"/>
          </p:nvPr>
        </p:nvSpPr>
        <p:spPr/>
        <p:txBody>
          <a:bodyPr/>
          <a:lstStyle/>
          <a:p>
            <a:r>
              <a:rPr lang="ja-JP" altLang="en-US" dirty="0">
                <a:latin typeface="HGP明朝E" panose="02020900000000000000" pitchFamily="18" charset="-128"/>
                <a:ea typeface="HGP明朝E" panose="02020900000000000000" pitchFamily="18" charset="-128"/>
              </a:rPr>
              <a:t>高市早苗首相</a:t>
            </a:r>
            <a:endParaRPr lang="en-US" altLang="ja-JP" dirty="0">
              <a:latin typeface="HGP明朝E" panose="02020900000000000000" pitchFamily="18" charset="-128"/>
              <a:ea typeface="HGP明朝E" panose="02020900000000000000" pitchFamily="18" charset="-128"/>
            </a:endParaRPr>
          </a:p>
          <a:p>
            <a:r>
              <a:rPr lang="en-US" altLang="ja-JP" dirty="0">
                <a:latin typeface="HGP明朝E" panose="02020900000000000000" pitchFamily="18" charset="-128"/>
                <a:ea typeface="HGP明朝E" panose="02020900000000000000" pitchFamily="18" charset="-128"/>
              </a:rPr>
              <a:t>11</a:t>
            </a:r>
            <a:r>
              <a:rPr lang="ja-JP" altLang="en-US" dirty="0">
                <a:latin typeface="HGP明朝E" panose="02020900000000000000" pitchFamily="18" charset="-128"/>
                <a:ea typeface="HGP明朝E" panose="02020900000000000000" pitchFamily="18" charset="-128"/>
              </a:rPr>
              <a:t>月</a:t>
            </a:r>
            <a:r>
              <a:rPr lang="en-US" altLang="ja-JP" dirty="0">
                <a:latin typeface="HGP明朝E" panose="02020900000000000000" pitchFamily="18" charset="-128"/>
                <a:ea typeface="HGP明朝E" panose="02020900000000000000" pitchFamily="18" charset="-128"/>
              </a:rPr>
              <a:t>7</a:t>
            </a:r>
            <a:r>
              <a:rPr lang="ja-JP" altLang="en-US" dirty="0">
                <a:latin typeface="HGP明朝E" panose="02020900000000000000" pitchFamily="18" charset="-128"/>
                <a:ea typeface="HGP明朝E" panose="02020900000000000000" pitchFamily="18" charset="-128"/>
              </a:rPr>
              <a:t>日　衆院予算委員会での発言</a:t>
            </a:r>
          </a:p>
        </p:txBody>
      </p:sp>
    </p:spTree>
    <p:extLst>
      <p:ext uri="{BB962C8B-B14F-4D97-AF65-F5344CB8AC3E}">
        <p14:creationId xmlns:p14="http://schemas.microsoft.com/office/powerpoint/2010/main" val="30471514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58BF7B70-C4FF-FBD3-8097-605BBFE05311}"/>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高市首相の発言</a:t>
            </a:r>
          </a:p>
        </p:txBody>
      </p:sp>
      <p:sp>
        <p:nvSpPr>
          <p:cNvPr id="5" name="コンテンツ プレースホルダー 4">
            <a:extLst>
              <a:ext uri="{FF2B5EF4-FFF2-40B4-BE49-F238E27FC236}">
                <a16:creationId xmlns:a16="http://schemas.microsoft.com/office/drawing/2014/main" id="{5EDC7F3E-8F93-FB64-BF29-5239A4B53416}"/>
              </a:ext>
            </a:extLst>
          </p:cNvPr>
          <p:cNvSpPr>
            <a:spLocks noGrp="1"/>
          </p:cNvSpPr>
          <p:nvPr>
            <p:ph idx="1"/>
          </p:nvPr>
        </p:nvSpPr>
        <p:spPr/>
        <p:txBody>
          <a:bodyPr>
            <a:normAutofit/>
          </a:bodyPr>
          <a:lstStyle/>
          <a:p>
            <a:pPr>
              <a:lnSpc>
                <a:spcPct val="150000"/>
              </a:lnSpc>
            </a:pPr>
            <a:r>
              <a:rPr lang="ja-JP" altLang="en-US" sz="3200" dirty="0">
                <a:latin typeface="HGP明朝E" panose="02020900000000000000" pitchFamily="18" charset="-128"/>
                <a:ea typeface="HGP明朝E" panose="02020900000000000000" pitchFamily="18" charset="-128"/>
              </a:rPr>
              <a:t>台湾を支配下に置くための中国・北京政府の行為として海上封鎖、偽情報、サイバー空間を利用したプロパガンダ（政治宣伝）など具体例をあげたうえで、「戦艦を使って、武力行使も伴うものであれば、これはどう考えても</a:t>
            </a:r>
            <a:r>
              <a:rPr lang="en-US" altLang="ja-JP" sz="3200" dirty="0">
                <a:latin typeface="HGP明朝E" panose="02020900000000000000" pitchFamily="18" charset="-128"/>
                <a:ea typeface="HGP明朝E" panose="02020900000000000000" pitchFamily="18" charset="-128"/>
              </a:rPr>
              <a:t>『</a:t>
            </a:r>
            <a:r>
              <a:rPr lang="ja-JP" altLang="en-US" sz="3200" dirty="0">
                <a:latin typeface="HGP明朝E" panose="02020900000000000000" pitchFamily="18" charset="-128"/>
                <a:ea typeface="HGP明朝E" panose="02020900000000000000" pitchFamily="18" charset="-128"/>
              </a:rPr>
              <a:t>存立危機事態</a:t>
            </a:r>
            <a:r>
              <a:rPr lang="en-US" altLang="ja-JP" sz="3200" dirty="0">
                <a:latin typeface="HGP明朝E" panose="02020900000000000000" pitchFamily="18" charset="-128"/>
                <a:ea typeface="HGP明朝E" panose="02020900000000000000" pitchFamily="18" charset="-128"/>
              </a:rPr>
              <a:t>』</a:t>
            </a:r>
            <a:r>
              <a:rPr lang="ja-JP" altLang="en-US" sz="3200" dirty="0">
                <a:latin typeface="HGP明朝E" panose="02020900000000000000" pitchFamily="18" charset="-128"/>
                <a:ea typeface="HGP明朝E" panose="02020900000000000000" pitchFamily="18" charset="-128"/>
              </a:rPr>
              <a:t>になりうるケースだ」と明言</a:t>
            </a:r>
          </a:p>
          <a:p>
            <a:pPr>
              <a:lnSpc>
                <a:spcPct val="150000"/>
              </a:lnSpc>
            </a:pPr>
            <a:endParaRPr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4352579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政解】台湾有事「今は何事態？」 - 産経ニュース">
            <a:extLst>
              <a:ext uri="{FF2B5EF4-FFF2-40B4-BE49-F238E27FC236}">
                <a16:creationId xmlns:a16="http://schemas.microsoft.com/office/drawing/2014/main" id="{23F492B0-287F-F81A-FADF-F051B40373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47763"/>
            <a:ext cx="12192000" cy="4560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3683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11FAD6-111C-2FAF-C788-000269F61D66}"/>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存立危機事態とは</a:t>
            </a:r>
          </a:p>
        </p:txBody>
      </p:sp>
      <p:sp>
        <p:nvSpPr>
          <p:cNvPr id="3" name="コンテンツ プレースホルダー 2">
            <a:extLst>
              <a:ext uri="{FF2B5EF4-FFF2-40B4-BE49-F238E27FC236}">
                <a16:creationId xmlns:a16="http://schemas.microsoft.com/office/drawing/2014/main" id="{F53D1620-99CC-6275-1135-C73101D494E1}"/>
              </a:ext>
            </a:extLst>
          </p:cNvPr>
          <p:cNvSpPr>
            <a:spLocks noGrp="1"/>
          </p:cNvSpPr>
          <p:nvPr>
            <p:ph idx="1"/>
          </p:nvPr>
        </p:nvSpPr>
        <p:spPr/>
        <p:txBody>
          <a:bodyPr>
            <a:normAutofit lnSpcReduction="10000"/>
          </a:bodyPr>
          <a:lstStyle/>
          <a:p>
            <a:r>
              <a:rPr lang="ja-JP" altLang="en-US" sz="3200" dirty="0">
                <a:latin typeface="HGP明朝E" panose="02020900000000000000" pitchFamily="18" charset="-128"/>
                <a:ea typeface="HGP明朝E" panose="02020900000000000000" pitchFamily="18" charset="-128"/>
              </a:rPr>
              <a:t>「存立危機事態」は、</a:t>
            </a:r>
            <a:r>
              <a:rPr lang="en-US" altLang="ja-JP" sz="3200" dirty="0">
                <a:latin typeface="HGP明朝E" panose="02020900000000000000" pitchFamily="18" charset="-128"/>
                <a:ea typeface="HGP明朝E" panose="02020900000000000000" pitchFamily="18" charset="-128"/>
              </a:rPr>
              <a:t>2015</a:t>
            </a:r>
            <a:r>
              <a:rPr lang="ja-JP" altLang="en-US" sz="3200" dirty="0">
                <a:latin typeface="HGP明朝E" panose="02020900000000000000" pitchFamily="18" charset="-128"/>
                <a:ea typeface="HGP明朝E" panose="02020900000000000000" pitchFamily="18" charset="-128"/>
              </a:rPr>
              <a:t>年に成立した平和安全法制（安全保障関連法）によって新設された概念</a:t>
            </a:r>
            <a:endParaRPr lang="en-US" altLang="ja-JP" sz="32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限定的な集団的自衛権の行使を可能にするための法的枠組み</a:t>
            </a:r>
            <a:endParaRPr lang="en-US" altLang="ja-JP" sz="2800" dirty="0">
              <a:latin typeface="HGP明朝E" panose="02020900000000000000" pitchFamily="18" charset="-128"/>
              <a:ea typeface="HGP明朝E" panose="02020900000000000000" pitchFamily="18" charset="-128"/>
            </a:endParaRPr>
          </a:p>
          <a:p>
            <a:endParaRPr lang="ja-JP" altLang="en-US"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正式な定義（事態対処法）</a:t>
            </a:r>
          </a:p>
          <a:p>
            <a:r>
              <a:rPr lang="ja-JP" altLang="en-US" sz="3200" dirty="0">
                <a:highlight>
                  <a:srgbClr val="FFFF00"/>
                </a:highlight>
                <a:latin typeface="HGP明朝E" panose="02020900000000000000" pitchFamily="18" charset="-128"/>
                <a:ea typeface="HGP明朝E" panose="02020900000000000000" pitchFamily="18" charset="-128"/>
              </a:rPr>
              <a:t>「我が国と密接な関係にある他国に対する武力攻撃が発生し、これにより我が国の存立が脅かされ、国民の生命、自由及び幸福追求の権利が根底から覆される明白な危険がある事態」</a:t>
            </a:r>
          </a:p>
        </p:txBody>
      </p:sp>
    </p:spTree>
    <p:extLst>
      <p:ext uri="{BB962C8B-B14F-4D97-AF65-F5344CB8AC3E}">
        <p14:creationId xmlns:p14="http://schemas.microsoft.com/office/powerpoint/2010/main" val="2036248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66B00F95-8D00-CE71-1D37-5B503E01C3FD}"/>
              </a:ext>
            </a:extLst>
          </p:cNvPr>
          <p:cNvPicPr>
            <a:picLocks noChangeAspect="1"/>
          </p:cNvPicPr>
          <p:nvPr/>
        </p:nvPicPr>
        <p:blipFill>
          <a:blip r:embed="rId2"/>
          <a:stretch>
            <a:fillRect/>
          </a:stretch>
        </p:blipFill>
        <p:spPr>
          <a:xfrm>
            <a:off x="2605923" y="0"/>
            <a:ext cx="6980153" cy="6858000"/>
          </a:xfrm>
          <a:prstGeom prst="rect">
            <a:avLst/>
          </a:prstGeom>
        </p:spPr>
      </p:pic>
    </p:spTree>
    <p:extLst>
      <p:ext uri="{BB962C8B-B14F-4D97-AF65-F5344CB8AC3E}">
        <p14:creationId xmlns:p14="http://schemas.microsoft.com/office/powerpoint/2010/main" val="23324640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7E09817-A9AF-1197-4A92-548B05E150B3}"/>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武力行使の「新</a:t>
            </a:r>
            <a:r>
              <a:rPr lang="en-US" altLang="ja-JP" dirty="0">
                <a:latin typeface="HGP明朝E" panose="02020900000000000000" pitchFamily="18" charset="-128"/>
                <a:ea typeface="HGP明朝E" panose="02020900000000000000" pitchFamily="18" charset="-128"/>
              </a:rPr>
              <a:t>3</a:t>
            </a:r>
            <a:r>
              <a:rPr lang="ja-JP" altLang="en-US" dirty="0">
                <a:latin typeface="HGP明朝E" panose="02020900000000000000" pitchFamily="18" charset="-128"/>
                <a:ea typeface="HGP明朝E" panose="02020900000000000000" pitchFamily="18" charset="-128"/>
              </a:rPr>
              <a:t>要件」</a:t>
            </a:r>
            <a:endParaRPr kumimoji="1" lang="ja-JP" altLang="en-US" dirty="0">
              <a:latin typeface="HGP明朝E" panose="02020900000000000000" pitchFamily="18" charset="-128"/>
              <a:ea typeface="HGP明朝E" panose="02020900000000000000" pitchFamily="18" charset="-128"/>
            </a:endParaRPr>
          </a:p>
        </p:txBody>
      </p:sp>
      <p:sp>
        <p:nvSpPr>
          <p:cNvPr id="3" name="コンテンツ プレースホルダー 2">
            <a:extLst>
              <a:ext uri="{FF2B5EF4-FFF2-40B4-BE49-F238E27FC236}">
                <a16:creationId xmlns:a16="http://schemas.microsoft.com/office/drawing/2014/main" id="{31E5E9AE-2971-3166-CD25-78EEA426D7E6}"/>
              </a:ext>
            </a:extLst>
          </p:cNvPr>
          <p:cNvSpPr>
            <a:spLocks noGrp="1"/>
          </p:cNvSpPr>
          <p:nvPr>
            <p:ph idx="1"/>
          </p:nvPr>
        </p:nvSpPr>
        <p:spPr/>
        <p:txBody>
          <a:bodyPr>
            <a:normAutofit/>
          </a:bodyPr>
          <a:lstStyle/>
          <a:p>
            <a:r>
              <a:rPr lang="ja-JP" altLang="en-US" dirty="0">
                <a:latin typeface="HGP明朝E" panose="02020900000000000000" pitchFamily="18" charset="-128"/>
                <a:ea typeface="HGP明朝E" panose="02020900000000000000" pitchFamily="18" charset="-128"/>
              </a:rPr>
              <a:t>存立危機事態が認定されるには、以下の</a:t>
            </a:r>
            <a:r>
              <a:rPr lang="en-US" altLang="ja-JP" b="1" dirty="0">
                <a:latin typeface="HGP明朝E" panose="02020900000000000000" pitchFamily="18" charset="-128"/>
                <a:ea typeface="HGP明朝E" panose="02020900000000000000" pitchFamily="18" charset="-128"/>
              </a:rPr>
              <a:t>3</a:t>
            </a:r>
            <a:r>
              <a:rPr lang="ja-JP" altLang="en-US" b="1" dirty="0">
                <a:latin typeface="HGP明朝E" panose="02020900000000000000" pitchFamily="18" charset="-128"/>
                <a:ea typeface="HGP明朝E" panose="02020900000000000000" pitchFamily="18" charset="-128"/>
              </a:rPr>
              <a:t>つの要件</a:t>
            </a:r>
            <a:r>
              <a:rPr lang="ja-JP" altLang="en-US" dirty="0">
                <a:latin typeface="HGP明朝E" panose="02020900000000000000" pitchFamily="18" charset="-128"/>
                <a:ea typeface="HGP明朝E" panose="02020900000000000000" pitchFamily="18" charset="-128"/>
              </a:rPr>
              <a:t>すべてを満たす必要がある。</a:t>
            </a:r>
          </a:p>
          <a:p>
            <a:pPr marL="0" indent="0">
              <a:buNone/>
            </a:pPr>
            <a:r>
              <a:rPr lang="ja-JP" altLang="en-US" b="1" dirty="0">
                <a:latin typeface="HGP明朝E" panose="02020900000000000000" pitchFamily="18" charset="-128"/>
                <a:ea typeface="HGP明朝E" panose="02020900000000000000" pitchFamily="18" charset="-128"/>
              </a:rPr>
              <a:t>①存立の危機</a:t>
            </a:r>
            <a:br>
              <a:rPr lang="ja-JP" altLang="en-US" dirty="0">
                <a:latin typeface="HGP明朝E" panose="02020900000000000000" pitchFamily="18" charset="-128"/>
                <a:ea typeface="HGP明朝E" panose="02020900000000000000" pitchFamily="18" charset="-128"/>
              </a:rPr>
            </a:br>
            <a:r>
              <a:rPr lang="ja-JP" altLang="en-US" dirty="0">
                <a:latin typeface="HGP明朝E" panose="02020900000000000000" pitchFamily="18" charset="-128"/>
                <a:ea typeface="HGP明朝E" panose="02020900000000000000" pitchFamily="18" charset="-128"/>
              </a:rPr>
              <a:t>　他国への攻撃により、日本の存立や国民の権利が根底から覆される</a:t>
            </a:r>
            <a:endParaRPr lang="en-US" altLang="ja-JP" dirty="0">
              <a:latin typeface="HGP明朝E" panose="02020900000000000000" pitchFamily="18" charset="-128"/>
              <a:ea typeface="HGP明朝E" panose="02020900000000000000" pitchFamily="18" charset="-128"/>
            </a:endParaRPr>
          </a:p>
          <a:p>
            <a:pPr marL="0" indent="0">
              <a:buNone/>
            </a:pPr>
            <a:r>
              <a:rPr lang="ja-JP" altLang="en-US" dirty="0">
                <a:latin typeface="HGP明朝E" panose="02020900000000000000" pitchFamily="18" charset="-128"/>
                <a:ea typeface="HGP明朝E" panose="02020900000000000000" pitchFamily="18" charset="-128"/>
              </a:rPr>
              <a:t>　明白な危険があること。</a:t>
            </a:r>
          </a:p>
          <a:p>
            <a:pPr marL="0" indent="0">
              <a:buNone/>
            </a:pPr>
            <a:r>
              <a:rPr lang="ja-JP" altLang="en-US" b="1" dirty="0">
                <a:latin typeface="HGP明朝E" panose="02020900000000000000" pitchFamily="18" charset="-128"/>
                <a:ea typeface="HGP明朝E" panose="02020900000000000000" pitchFamily="18" charset="-128"/>
              </a:rPr>
              <a:t>②他に手段がない</a:t>
            </a:r>
            <a:br>
              <a:rPr lang="ja-JP" altLang="en-US" dirty="0">
                <a:latin typeface="HGP明朝E" panose="02020900000000000000" pitchFamily="18" charset="-128"/>
                <a:ea typeface="HGP明朝E" panose="02020900000000000000" pitchFamily="18" charset="-128"/>
              </a:rPr>
            </a:br>
            <a:r>
              <a:rPr lang="ja-JP" altLang="en-US" dirty="0">
                <a:latin typeface="HGP明朝E" panose="02020900000000000000" pitchFamily="18" charset="-128"/>
                <a:ea typeface="HGP明朝E" panose="02020900000000000000" pitchFamily="18" charset="-128"/>
              </a:rPr>
              <a:t>　外交努力など、他の手段では対応できないこと。</a:t>
            </a:r>
          </a:p>
          <a:p>
            <a:pPr marL="0" indent="0">
              <a:buNone/>
            </a:pPr>
            <a:r>
              <a:rPr lang="ja-JP" altLang="en-US" b="1" dirty="0">
                <a:latin typeface="HGP明朝E" panose="02020900000000000000" pitchFamily="18" charset="-128"/>
                <a:ea typeface="HGP明朝E" panose="02020900000000000000" pitchFamily="18" charset="-128"/>
              </a:rPr>
              <a:t>③必要最小限の武力行使</a:t>
            </a:r>
            <a:br>
              <a:rPr lang="ja-JP" altLang="en-US" dirty="0">
                <a:latin typeface="HGP明朝E" panose="02020900000000000000" pitchFamily="18" charset="-128"/>
                <a:ea typeface="HGP明朝E" panose="02020900000000000000" pitchFamily="18" charset="-128"/>
              </a:rPr>
            </a:br>
            <a:r>
              <a:rPr lang="ja-JP" altLang="en-US" dirty="0">
                <a:latin typeface="HGP明朝E" panose="02020900000000000000" pitchFamily="18" charset="-128"/>
                <a:ea typeface="HGP明朝E" panose="02020900000000000000" pitchFamily="18" charset="-128"/>
              </a:rPr>
              <a:t>　武力行使は、事態を排除するための最小限度に限られること。</a:t>
            </a: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7661336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8C6D84-C0EC-F07D-F8F2-8DE928B370B8}"/>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中国の対応</a:t>
            </a:r>
          </a:p>
        </p:txBody>
      </p:sp>
      <p:sp>
        <p:nvSpPr>
          <p:cNvPr id="3" name="コンテンツ プレースホルダー 2">
            <a:extLst>
              <a:ext uri="{FF2B5EF4-FFF2-40B4-BE49-F238E27FC236}">
                <a16:creationId xmlns:a16="http://schemas.microsoft.com/office/drawing/2014/main" id="{90ADECD9-2E20-A791-5980-63C9387895F7}"/>
              </a:ext>
            </a:extLst>
          </p:cNvPr>
          <p:cNvSpPr>
            <a:spLocks noGrp="1"/>
          </p:cNvSpPr>
          <p:nvPr>
            <p:ph idx="1"/>
          </p:nvPr>
        </p:nvSpPr>
        <p:spPr/>
        <p:txBody>
          <a:bodyPr>
            <a:normAutofit lnSpcReduction="10000"/>
          </a:bodyPr>
          <a:lstStyle/>
          <a:p>
            <a:r>
              <a:rPr lang="ja-JP" altLang="en-US" sz="3200" dirty="0">
                <a:latin typeface="HGP明朝E" panose="02020900000000000000" pitchFamily="18" charset="-128"/>
                <a:ea typeface="HGP明朝E" panose="02020900000000000000" pitchFamily="18" charset="-128"/>
              </a:rPr>
              <a:t>薛剣・駐大阪総領事　</a:t>
            </a:r>
            <a:r>
              <a:rPr lang="en-US" altLang="ja-JP" sz="3200" dirty="0">
                <a:latin typeface="HGP明朝E" panose="02020900000000000000" pitchFamily="18" charset="-128"/>
                <a:ea typeface="HGP明朝E" panose="02020900000000000000" pitchFamily="18" charset="-128"/>
              </a:rPr>
              <a:t>8</a:t>
            </a:r>
            <a:r>
              <a:rPr lang="ja-JP" altLang="en-US" sz="3200" dirty="0">
                <a:latin typeface="HGP明朝E" panose="02020900000000000000" pitchFamily="18" charset="-128"/>
                <a:ea typeface="HGP明朝E" panose="02020900000000000000" pitchFamily="18" charset="-128"/>
              </a:rPr>
              <a:t>日　</a:t>
            </a:r>
            <a:r>
              <a:rPr lang="en-US" altLang="ja-JP" sz="3200" dirty="0">
                <a:latin typeface="HGP明朝E" panose="02020900000000000000" pitchFamily="18" charset="-128"/>
                <a:ea typeface="HGP明朝E" panose="02020900000000000000" pitchFamily="18" charset="-128"/>
              </a:rPr>
              <a:t>X</a:t>
            </a:r>
          </a:p>
          <a:p>
            <a:r>
              <a:rPr lang="ja-JP" altLang="en-US" sz="3200" dirty="0">
                <a:latin typeface="HGP明朝E" panose="02020900000000000000" pitchFamily="18" charset="-128"/>
                <a:ea typeface="HGP明朝E" panose="02020900000000000000" pitchFamily="18" charset="-128"/>
              </a:rPr>
              <a:t>「勝手に突っ込んできたその</a:t>
            </a:r>
            <a:r>
              <a:rPr lang="ja-JP" altLang="en-US" sz="3200" dirty="0">
                <a:solidFill>
                  <a:srgbClr val="FF0000"/>
                </a:solidFill>
                <a:latin typeface="HGP明朝E" panose="02020900000000000000" pitchFamily="18" charset="-128"/>
                <a:ea typeface="HGP明朝E" panose="02020900000000000000" pitchFamily="18" charset="-128"/>
              </a:rPr>
              <a:t>汚い首は一瞬の躊躇もなく切ってやるしかない</a:t>
            </a:r>
            <a:r>
              <a:rPr lang="ja-JP" altLang="en-US" sz="3200" dirty="0">
                <a:latin typeface="HGP明朝E" panose="02020900000000000000" pitchFamily="18" charset="-128"/>
                <a:ea typeface="HGP明朝E" panose="02020900000000000000" pitchFamily="18" charset="-128"/>
              </a:rPr>
              <a:t>。覚悟ができているのか」</a:t>
            </a:r>
          </a:p>
          <a:p>
            <a:endParaRPr kumimoji="1" lang="en-US" altLang="ja-JP" sz="3200" dirty="0">
              <a:latin typeface="HGP明朝E" panose="02020900000000000000" pitchFamily="18" charset="-128"/>
              <a:ea typeface="HGP明朝E" panose="02020900000000000000" pitchFamily="18" charset="-128"/>
            </a:endParaRPr>
          </a:p>
          <a:p>
            <a:r>
              <a:rPr kumimoji="1" lang="ja-JP" altLang="en-US" sz="3200" dirty="0">
                <a:latin typeface="HGP明朝E" panose="02020900000000000000" pitchFamily="18" charset="-128"/>
                <a:ea typeface="HGP明朝E" panose="02020900000000000000" pitchFamily="18" charset="-128"/>
              </a:rPr>
              <a:t>呉江浩・駐日大使　</a:t>
            </a:r>
            <a:r>
              <a:rPr kumimoji="1" lang="en-US" altLang="ja-JP" sz="3200" dirty="0">
                <a:latin typeface="HGP明朝E" panose="02020900000000000000" pitchFamily="18" charset="-128"/>
                <a:ea typeface="HGP明朝E" panose="02020900000000000000" pitchFamily="18" charset="-128"/>
              </a:rPr>
              <a:t>10</a:t>
            </a:r>
            <a:r>
              <a:rPr kumimoji="1" lang="ja-JP" altLang="en-US" sz="3200" dirty="0">
                <a:latin typeface="HGP明朝E" panose="02020900000000000000" pitchFamily="18" charset="-128"/>
                <a:ea typeface="HGP明朝E" panose="02020900000000000000" pitchFamily="18" charset="-128"/>
              </a:rPr>
              <a:t>日　自身の</a:t>
            </a:r>
            <a:r>
              <a:rPr kumimoji="1" lang="en-US" altLang="ja-JP" sz="3200" dirty="0">
                <a:latin typeface="HGP明朝E" panose="02020900000000000000" pitchFamily="18" charset="-128"/>
                <a:ea typeface="HGP明朝E" panose="02020900000000000000" pitchFamily="18" charset="-128"/>
              </a:rPr>
              <a:t>X</a:t>
            </a:r>
          </a:p>
          <a:p>
            <a:r>
              <a:rPr kumimoji="1" lang="ja-JP" altLang="en-US" sz="3200" dirty="0">
                <a:latin typeface="HGP明朝E" panose="02020900000000000000" pitchFamily="18" charset="-128"/>
                <a:ea typeface="HGP明朝E" panose="02020900000000000000" pitchFamily="18" charset="-128"/>
              </a:rPr>
              <a:t>「</a:t>
            </a:r>
            <a:r>
              <a:rPr kumimoji="1" lang="ja-JP" altLang="en-US" sz="3200" dirty="0">
                <a:solidFill>
                  <a:srgbClr val="FF0000"/>
                </a:solidFill>
                <a:latin typeface="HGP明朝E" panose="02020900000000000000" pitchFamily="18" charset="-128"/>
                <a:ea typeface="HGP明朝E" panose="02020900000000000000" pitchFamily="18" charset="-128"/>
              </a:rPr>
              <a:t>台湾は中国の不可分の一部だ。台湾問題をどう解決するかは中国人自身の課題</a:t>
            </a:r>
            <a:r>
              <a:rPr kumimoji="1" lang="ja-JP" altLang="en-US" sz="3200" dirty="0">
                <a:latin typeface="HGP明朝E" panose="02020900000000000000" pitchFamily="18" charset="-128"/>
                <a:ea typeface="HGP明朝E" panose="02020900000000000000" pitchFamily="18" charset="-128"/>
              </a:rPr>
              <a:t>。</a:t>
            </a:r>
            <a:r>
              <a:rPr kumimoji="1" lang="en-US" altLang="ja-JP" sz="3200" dirty="0">
                <a:latin typeface="HGP明朝E" panose="02020900000000000000" pitchFamily="18" charset="-128"/>
                <a:ea typeface="HGP明朝E" panose="02020900000000000000" pitchFamily="18" charset="-128"/>
              </a:rPr>
              <a:t>『</a:t>
            </a:r>
            <a:r>
              <a:rPr kumimoji="1" lang="ja-JP" altLang="en-US" sz="3200" dirty="0">
                <a:latin typeface="HGP明朝E" panose="02020900000000000000" pitchFamily="18" charset="-128"/>
                <a:ea typeface="HGP明朝E" panose="02020900000000000000" pitchFamily="18" charset="-128"/>
              </a:rPr>
              <a:t>台湾有事は日本有事</a:t>
            </a:r>
            <a:r>
              <a:rPr kumimoji="1" lang="en-US" altLang="ja-JP" sz="3200" dirty="0">
                <a:latin typeface="HGP明朝E" panose="02020900000000000000" pitchFamily="18" charset="-128"/>
                <a:ea typeface="HGP明朝E" panose="02020900000000000000" pitchFamily="18" charset="-128"/>
              </a:rPr>
              <a:t>』</a:t>
            </a:r>
            <a:r>
              <a:rPr kumimoji="1" lang="ja-JP" altLang="en-US" sz="3200" dirty="0">
                <a:latin typeface="HGP明朝E" panose="02020900000000000000" pitchFamily="18" charset="-128"/>
                <a:ea typeface="HGP明朝E" panose="02020900000000000000" pitchFamily="18" charset="-128"/>
              </a:rPr>
              <a:t>をあおり、日本を中国分断の戦車に縛り付けるのであれば、最終的には引き返せない誤った道を歩むだけだ」</a:t>
            </a:r>
          </a:p>
          <a:p>
            <a:endParaRPr kumimoji="1" lang="ja-JP" altLang="en-US" sz="3200" dirty="0">
              <a:latin typeface="HGP明朝E" panose="02020900000000000000" pitchFamily="18" charset="-128"/>
              <a:ea typeface="HGP明朝E" panose="02020900000000000000" pitchFamily="18" charset="-128"/>
            </a:endParaRPr>
          </a:p>
          <a:p>
            <a:endParaRPr kumimoji="1" lang="ja-JP" altLang="en-US" sz="3200" dirty="0">
              <a:latin typeface="HGP明朝E" panose="02020900000000000000" pitchFamily="18" charset="-128"/>
              <a:ea typeface="HGP明朝E" panose="02020900000000000000" pitchFamily="18" charset="-128"/>
            </a:endParaRPr>
          </a:p>
          <a:p>
            <a:endParaRPr kumimoji="1" lang="ja-JP" altLang="en-US"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6171374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図 3">
            <a:extLst>
              <a:ext uri="{FF2B5EF4-FFF2-40B4-BE49-F238E27FC236}">
                <a16:creationId xmlns:a16="http://schemas.microsoft.com/office/drawing/2014/main" id="{4511D509-FD36-7E7F-24A4-801C3F728982}"/>
              </a:ext>
            </a:extLst>
          </p:cNvPr>
          <p:cNvPicPr>
            <a:picLocks noChangeAspect="1"/>
          </p:cNvPicPr>
          <p:nvPr/>
        </p:nvPicPr>
        <p:blipFill>
          <a:blip r:embed="rId2"/>
          <a:srcRect l="20008" r="41007" b="-2"/>
          <a:stretch>
            <a:fillRect/>
          </a:stretch>
        </p:blipFill>
        <p:spPr>
          <a:xfrm>
            <a:off x="187387" y="170014"/>
            <a:ext cx="3805676" cy="6516265"/>
          </a:xfrm>
          <a:prstGeom prst="rect">
            <a:avLst/>
          </a:prstGeom>
        </p:spPr>
      </p:pic>
      <p:pic>
        <p:nvPicPr>
          <p:cNvPr id="5" name="図 4">
            <a:extLst>
              <a:ext uri="{FF2B5EF4-FFF2-40B4-BE49-F238E27FC236}">
                <a16:creationId xmlns:a16="http://schemas.microsoft.com/office/drawing/2014/main" id="{80359E6A-5588-4E9D-318B-CCE3BEAD9407}"/>
              </a:ext>
            </a:extLst>
          </p:cNvPr>
          <p:cNvPicPr>
            <a:picLocks noChangeAspect="1"/>
          </p:cNvPicPr>
          <p:nvPr/>
        </p:nvPicPr>
        <p:blipFill>
          <a:blip r:embed="rId3"/>
          <a:srcRect l="15975" r="16474" b="-1"/>
          <a:stretch>
            <a:fillRect/>
          </a:stretch>
        </p:blipFill>
        <p:spPr>
          <a:xfrm>
            <a:off x="4179224" y="170014"/>
            <a:ext cx="7825389" cy="6516263"/>
          </a:xfrm>
          <a:prstGeom prst="rect">
            <a:avLst/>
          </a:prstGeom>
        </p:spPr>
      </p:pic>
    </p:spTree>
    <p:extLst>
      <p:ext uri="{BB962C8B-B14F-4D97-AF65-F5344CB8AC3E}">
        <p14:creationId xmlns:p14="http://schemas.microsoft.com/office/powerpoint/2010/main" val="239064265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台湾有事は日本の「存立危機　高市首相発言</Template>
  <TotalTime>49</TotalTime>
  <Words>1399</Words>
  <Application>Microsoft Office PowerPoint</Application>
  <PresentationFormat>ワイド画面</PresentationFormat>
  <Paragraphs>79</Paragraphs>
  <Slides>19</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19</vt:i4>
      </vt:variant>
    </vt:vector>
  </HeadingPairs>
  <TitlesOfParts>
    <vt:vector size="24" baseType="lpstr">
      <vt:lpstr>HGP明朝E</vt:lpstr>
      <vt:lpstr>游ゴシック</vt:lpstr>
      <vt:lpstr>游ゴシック Light</vt:lpstr>
      <vt:lpstr>Arial</vt:lpstr>
      <vt:lpstr>Office テーマ</vt:lpstr>
      <vt:lpstr>台湾有事と 「存立危機事態」</vt:lpstr>
      <vt:lpstr>台湾有事は日本の「存立危機事態」となりうる</vt:lpstr>
      <vt:lpstr>高市首相の発言</vt:lpstr>
      <vt:lpstr>PowerPoint プレゼンテーション</vt:lpstr>
      <vt:lpstr>存立危機事態とは</vt:lpstr>
      <vt:lpstr>PowerPoint プレゼンテーション</vt:lpstr>
      <vt:lpstr>武力行使の「新3要件」</vt:lpstr>
      <vt:lpstr>中国の対応</vt:lpstr>
      <vt:lpstr>PowerPoint プレゼンテーション</vt:lpstr>
      <vt:lpstr>中共の主張　「一つの中国原則」について　</vt:lpstr>
      <vt:lpstr>台湾の国連復帰を目指す行動</vt:lpstr>
      <vt:lpstr>PowerPoint プレゼンテーション</vt:lpstr>
      <vt:lpstr>中国の「法律戦」　三点の確立</vt:lpstr>
      <vt:lpstr>PowerPoint プレゼンテーション</vt:lpstr>
      <vt:lpstr>中国に騙されるな・・・</vt:lpstr>
      <vt:lpstr>PowerPoint プレゼンテーション</vt:lpstr>
      <vt:lpstr>重要なポイント</vt:lpstr>
      <vt:lpstr>PowerPoint プレゼンテーション</vt:lpstr>
      <vt:lpstr>台湾有事は存立危機事態になりうるとの発言の撤回は・・・・</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yoshio watanabe</dc:creator>
  <cp:revision>2</cp:revision>
  <dcterms:created xsi:type="dcterms:W3CDTF">2025-11-14T01:16:42Z</dcterms:created>
  <dcterms:modified xsi:type="dcterms:W3CDTF">2025-11-15T11:02:58Z</dcterms:modified>
</cp:coreProperties>
</file>